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handoutMasterIdLst>
    <p:handoutMasterId r:id="rId19"/>
  </p:handoutMasterIdLst>
  <p:sldIdLst>
    <p:sldId id="410" r:id="rId2"/>
    <p:sldId id="478" r:id="rId3"/>
    <p:sldId id="472" r:id="rId4"/>
    <p:sldId id="476" r:id="rId5"/>
    <p:sldId id="480" r:id="rId6"/>
    <p:sldId id="479" r:id="rId7"/>
    <p:sldId id="477" r:id="rId8"/>
    <p:sldId id="474" r:id="rId9"/>
    <p:sldId id="456" r:id="rId10"/>
    <p:sldId id="469" r:id="rId11"/>
    <p:sldId id="459" r:id="rId12"/>
    <p:sldId id="452" r:id="rId13"/>
    <p:sldId id="475" r:id="rId14"/>
    <p:sldId id="458" r:id="rId15"/>
    <p:sldId id="455" r:id="rId16"/>
    <p:sldId id="447" r:id="rId17"/>
  </p:sldIdLst>
  <p:sldSz cx="9144000" cy="6858000" type="screen4x3"/>
  <p:notesSz cx="6888163" cy="10020300"/>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3399FF"/>
    <a:srgbClr val="00FF00"/>
    <a:srgbClr val="990000"/>
    <a:srgbClr val="008000"/>
    <a:srgbClr val="CC0000"/>
  </p:clrMru>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66" autoAdjust="0"/>
    <p:restoredTop sz="86453" autoAdjust="0"/>
  </p:normalViewPr>
  <p:slideViewPr>
    <p:cSldViewPr>
      <p:cViewPr varScale="1">
        <p:scale>
          <a:sx n="29" d="100"/>
          <a:sy n="29" d="100"/>
        </p:scale>
        <p:origin x="-1410" y="-60"/>
      </p:cViewPr>
      <p:guideLst>
        <p:guide orient="horz" pos="2160"/>
        <p:guide pos="2880"/>
      </p:guideLst>
    </p:cSldViewPr>
  </p:slideViewPr>
  <p:outlineViewPr>
    <p:cViewPr>
      <p:scale>
        <a:sx n="33" d="100"/>
        <a:sy n="33" d="100"/>
      </p:scale>
      <p:origin x="216" y="0"/>
    </p:cViewPr>
  </p:outlineViewPr>
  <p:notesTextViewPr>
    <p:cViewPr>
      <p:scale>
        <a:sx n="100" d="100"/>
        <a:sy n="100" d="100"/>
      </p:scale>
      <p:origin x="0" y="0"/>
    </p:cViewPr>
  </p:notesTextViewPr>
  <p:sorterViewPr>
    <p:cViewPr>
      <p:scale>
        <a:sx n="100" d="100"/>
        <a:sy n="100" d="100"/>
      </p:scale>
      <p:origin x="0" y="1110"/>
    </p:cViewPr>
  </p:sorterViewPr>
  <p:notesViewPr>
    <p:cSldViewPr>
      <p:cViewPr>
        <p:scale>
          <a:sx n="100" d="100"/>
          <a:sy n="100" d="100"/>
        </p:scale>
        <p:origin x="-102" y="648"/>
      </p:cViewPr>
      <p:guideLst>
        <p:guide orient="horz" pos="3156"/>
        <p:guide pos="217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85076" cy="500471"/>
          </a:xfrm>
          <a:prstGeom prst="rect">
            <a:avLst/>
          </a:prstGeom>
          <a:noFill/>
          <a:ln w="9525">
            <a:noFill/>
            <a:miter lim="800000"/>
            <a:headEnd/>
            <a:tailEnd/>
          </a:ln>
          <a:effectLst/>
        </p:spPr>
        <p:txBody>
          <a:bodyPr vert="horz" wrap="square" lIns="93094" tIns="46547" rIns="93094" bIns="46547" numCol="1" anchor="t" anchorCtr="0" compatLnSpc="1">
            <a:prstTxWarp prst="textNoShape">
              <a:avLst/>
            </a:prstTxWarp>
          </a:bodyPr>
          <a:lstStyle>
            <a:lvl1pPr>
              <a:defRPr sz="1200">
                <a:latin typeface="Arial" charset="0"/>
              </a:defRPr>
            </a:lvl1pPr>
          </a:lstStyle>
          <a:p>
            <a:pPr>
              <a:defRPr/>
            </a:pPr>
            <a:endParaRPr lang="de-DE"/>
          </a:p>
        </p:txBody>
      </p:sp>
      <p:sp>
        <p:nvSpPr>
          <p:cNvPr id="32771" name="Rectangle 3"/>
          <p:cNvSpPr>
            <a:spLocks noGrp="1" noChangeArrowheads="1"/>
          </p:cNvSpPr>
          <p:nvPr>
            <p:ph type="dt" sz="quarter" idx="1"/>
          </p:nvPr>
        </p:nvSpPr>
        <p:spPr bwMode="auto">
          <a:xfrm>
            <a:off x="3903087" y="0"/>
            <a:ext cx="2985076" cy="500471"/>
          </a:xfrm>
          <a:prstGeom prst="rect">
            <a:avLst/>
          </a:prstGeom>
          <a:noFill/>
          <a:ln w="9525">
            <a:noFill/>
            <a:miter lim="800000"/>
            <a:headEnd/>
            <a:tailEnd/>
          </a:ln>
          <a:effectLst/>
        </p:spPr>
        <p:txBody>
          <a:bodyPr vert="horz" wrap="square" lIns="93094" tIns="46547" rIns="93094" bIns="46547" numCol="1" anchor="t" anchorCtr="0" compatLnSpc="1">
            <a:prstTxWarp prst="textNoShape">
              <a:avLst/>
            </a:prstTxWarp>
          </a:bodyPr>
          <a:lstStyle>
            <a:lvl1pPr algn="r">
              <a:defRPr sz="1200">
                <a:latin typeface="Arial" charset="0"/>
              </a:defRPr>
            </a:lvl1pPr>
          </a:lstStyle>
          <a:p>
            <a:pPr>
              <a:defRPr/>
            </a:pPr>
            <a:endParaRPr lang="de-DE"/>
          </a:p>
        </p:txBody>
      </p:sp>
      <p:sp>
        <p:nvSpPr>
          <p:cNvPr id="32772" name="Rectangle 4"/>
          <p:cNvSpPr>
            <a:spLocks noGrp="1" noChangeArrowheads="1"/>
          </p:cNvSpPr>
          <p:nvPr>
            <p:ph type="ftr" sz="quarter" idx="2"/>
          </p:nvPr>
        </p:nvSpPr>
        <p:spPr bwMode="auto">
          <a:xfrm>
            <a:off x="0" y="9519829"/>
            <a:ext cx="2985076" cy="500471"/>
          </a:xfrm>
          <a:prstGeom prst="rect">
            <a:avLst/>
          </a:prstGeom>
          <a:noFill/>
          <a:ln w="9525">
            <a:noFill/>
            <a:miter lim="800000"/>
            <a:headEnd/>
            <a:tailEnd/>
          </a:ln>
          <a:effectLst/>
        </p:spPr>
        <p:txBody>
          <a:bodyPr vert="horz" wrap="square" lIns="93094" tIns="46547" rIns="93094" bIns="46547" numCol="1" anchor="b" anchorCtr="0" compatLnSpc="1">
            <a:prstTxWarp prst="textNoShape">
              <a:avLst/>
            </a:prstTxWarp>
          </a:bodyPr>
          <a:lstStyle>
            <a:lvl1pPr>
              <a:defRPr sz="1200">
                <a:latin typeface="Arial" charset="0"/>
              </a:defRPr>
            </a:lvl1pPr>
          </a:lstStyle>
          <a:p>
            <a:pPr>
              <a:defRPr/>
            </a:pPr>
            <a:endParaRPr lang="de-DE"/>
          </a:p>
        </p:txBody>
      </p:sp>
      <p:sp>
        <p:nvSpPr>
          <p:cNvPr id="32773" name="Rectangle 5"/>
          <p:cNvSpPr>
            <a:spLocks noGrp="1" noChangeArrowheads="1"/>
          </p:cNvSpPr>
          <p:nvPr>
            <p:ph type="sldNum" sz="quarter" idx="3"/>
          </p:nvPr>
        </p:nvSpPr>
        <p:spPr bwMode="auto">
          <a:xfrm>
            <a:off x="3903087" y="9519829"/>
            <a:ext cx="2985076" cy="500471"/>
          </a:xfrm>
          <a:prstGeom prst="rect">
            <a:avLst/>
          </a:prstGeom>
          <a:noFill/>
          <a:ln w="9525">
            <a:noFill/>
            <a:miter lim="800000"/>
            <a:headEnd/>
            <a:tailEnd/>
          </a:ln>
          <a:effectLst/>
        </p:spPr>
        <p:txBody>
          <a:bodyPr vert="horz" wrap="square" lIns="93094" tIns="46547" rIns="93094" bIns="46547" numCol="1" anchor="b" anchorCtr="0" compatLnSpc="1">
            <a:prstTxWarp prst="textNoShape">
              <a:avLst/>
            </a:prstTxWarp>
          </a:bodyPr>
          <a:lstStyle>
            <a:lvl1pPr algn="r">
              <a:defRPr sz="1200">
                <a:latin typeface="Arial" charset="0"/>
              </a:defRPr>
            </a:lvl1pPr>
          </a:lstStyle>
          <a:p>
            <a:pPr>
              <a:defRPr/>
            </a:pPr>
            <a:fld id="{4C11C228-DF5F-4A5C-B660-6AF10DA01050}" type="slidenum">
              <a:rPr lang="de-DE"/>
              <a:pPr>
                <a:defRPr/>
              </a:pPr>
              <a:t>‹Nr.›</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86617" cy="469386"/>
          </a:xfrm>
          <a:prstGeom prst="rect">
            <a:avLst/>
          </a:prstGeom>
          <a:noFill/>
          <a:ln w="9525">
            <a:noFill/>
            <a:miter lim="800000"/>
            <a:headEnd/>
            <a:tailEnd/>
          </a:ln>
          <a:effectLst/>
        </p:spPr>
        <p:txBody>
          <a:bodyPr vert="horz" wrap="square" lIns="93094" tIns="46547" rIns="93094" bIns="46547" numCol="1" anchor="t" anchorCtr="0" compatLnSpc="1">
            <a:prstTxWarp prst="textNoShape">
              <a:avLst/>
            </a:prstTxWarp>
          </a:bodyPr>
          <a:lstStyle>
            <a:lvl1pPr>
              <a:defRPr sz="1200">
                <a:latin typeface="Arial" charset="0"/>
              </a:defRPr>
            </a:lvl1pPr>
          </a:lstStyle>
          <a:p>
            <a:pPr>
              <a:defRPr/>
            </a:pPr>
            <a:endParaRPr lang="de-DE"/>
          </a:p>
        </p:txBody>
      </p:sp>
      <p:sp>
        <p:nvSpPr>
          <p:cNvPr id="36867" name="Rectangle 3"/>
          <p:cNvSpPr>
            <a:spLocks noGrp="1" noChangeArrowheads="1"/>
          </p:cNvSpPr>
          <p:nvPr>
            <p:ph type="dt" idx="1"/>
          </p:nvPr>
        </p:nvSpPr>
        <p:spPr bwMode="auto">
          <a:xfrm>
            <a:off x="3904628" y="0"/>
            <a:ext cx="2986616" cy="469386"/>
          </a:xfrm>
          <a:prstGeom prst="rect">
            <a:avLst/>
          </a:prstGeom>
          <a:noFill/>
          <a:ln w="9525">
            <a:noFill/>
            <a:miter lim="800000"/>
            <a:headEnd/>
            <a:tailEnd/>
          </a:ln>
          <a:effectLst/>
        </p:spPr>
        <p:txBody>
          <a:bodyPr vert="horz" wrap="square" lIns="93094" tIns="46547" rIns="93094" bIns="46547" numCol="1" anchor="t" anchorCtr="0" compatLnSpc="1">
            <a:prstTxWarp prst="textNoShape">
              <a:avLst/>
            </a:prstTxWarp>
          </a:bodyPr>
          <a:lstStyle>
            <a:lvl1pPr algn="r">
              <a:defRPr sz="1200">
                <a:latin typeface="Arial" charset="0"/>
              </a:defRPr>
            </a:lvl1pPr>
          </a:lstStyle>
          <a:p>
            <a:pPr>
              <a:defRPr/>
            </a:pPr>
            <a:endParaRPr lang="de-DE"/>
          </a:p>
        </p:txBody>
      </p:sp>
      <p:sp>
        <p:nvSpPr>
          <p:cNvPr id="22532" name="Rectangle 4"/>
          <p:cNvSpPr>
            <a:spLocks noGrp="1" noRot="1" noChangeAspect="1" noChangeArrowheads="1" noTextEdit="1"/>
          </p:cNvSpPr>
          <p:nvPr>
            <p:ph type="sldImg" idx="2"/>
          </p:nvPr>
        </p:nvSpPr>
        <p:spPr bwMode="auto">
          <a:xfrm>
            <a:off x="941388" y="782638"/>
            <a:ext cx="5011737" cy="375920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918011" y="4777789"/>
            <a:ext cx="5055222" cy="4462274"/>
          </a:xfrm>
          <a:prstGeom prst="rect">
            <a:avLst/>
          </a:prstGeom>
          <a:noFill/>
          <a:ln w="9525">
            <a:noFill/>
            <a:miter lim="800000"/>
            <a:headEnd/>
            <a:tailEnd/>
          </a:ln>
          <a:effectLst/>
        </p:spPr>
        <p:txBody>
          <a:bodyPr vert="horz" wrap="square" lIns="93094" tIns="46547" rIns="93094" bIns="46547" numCol="1" anchor="t" anchorCtr="0" compatLnSpc="1">
            <a:prstTxWarp prst="textNoShape">
              <a:avLst/>
            </a:prstTxWarp>
          </a:bodyPr>
          <a:lstStyle/>
          <a:p>
            <a:pPr lvl="0"/>
            <a:r>
              <a:rPr lang="de-DE" noProof="0" smtClean="0"/>
              <a:t>Klicken Sie, um die Formate des Vorlagentextes zu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36870" name="Rectangle 6"/>
          <p:cNvSpPr>
            <a:spLocks noGrp="1" noChangeArrowheads="1"/>
          </p:cNvSpPr>
          <p:nvPr>
            <p:ph type="ftr" sz="quarter" idx="4"/>
          </p:nvPr>
        </p:nvSpPr>
        <p:spPr bwMode="auto">
          <a:xfrm>
            <a:off x="0" y="9554023"/>
            <a:ext cx="2986617" cy="469386"/>
          </a:xfrm>
          <a:prstGeom prst="rect">
            <a:avLst/>
          </a:prstGeom>
          <a:noFill/>
          <a:ln w="9525">
            <a:noFill/>
            <a:miter lim="800000"/>
            <a:headEnd/>
            <a:tailEnd/>
          </a:ln>
          <a:effectLst/>
        </p:spPr>
        <p:txBody>
          <a:bodyPr vert="horz" wrap="square" lIns="93094" tIns="46547" rIns="93094" bIns="46547" numCol="1" anchor="b" anchorCtr="0" compatLnSpc="1">
            <a:prstTxWarp prst="textNoShape">
              <a:avLst/>
            </a:prstTxWarp>
          </a:bodyPr>
          <a:lstStyle>
            <a:lvl1pPr>
              <a:defRPr sz="1200">
                <a:latin typeface="Arial" charset="0"/>
              </a:defRPr>
            </a:lvl1pPr>
          </a:lstStyle>
          <a:p>
            <a:pPr>
              <a:defRPr/>
            </a:pPr>
            <a:endParaRPr lang="de-DE"/>
          </a:p>
        </p:txBody>
      </p:sp>
      <p:sp>
        <p:nvSpPr>
          <p:cNvPr id="36871" name="Rectangle 7"/>
          <p:cNvSpPr>
            <a:spLocks noGrp="1" noChangeArrowheads="1"/>
          </p:cNvSpPr>
          <p:nvPr>
            <p:ph type="sldNum" sz="quarter" idx="5"/>
          </p:nvPr>
        </p:nvSpPr>
        <p:spPr bwMode="auto">
          <a:xfrm>
            <a:off x="3904628" y="9554023"/>
            <a:ext cx="2986616" cy="469386"/>
          </a:xfrm>
          <a:prstGeom prst="rect">
            <a:avLst/>
          </a:prstGeom>
          <a:noFill/>
          <a:ln w="9525">
            <a:noFill/>
            <a:miter lim="800000"/>
            <a:headEnd/>
            <a:tailEnd/>
          </a:ln>
          <a:effectLst/>
        </p:spPr>
        <p:txBody>
          <a:bodyPr vert="horz" wrap="square" lIns="93094" tIns="46547" rIns="93094" bIns="46547" numCol="1" anchor="b" anchorCtr="0" compatLnSpc="1">
            <a:prstTxWarp prst="textNoShape">
              <a:avLst/>
            </a:prstTxWarp>
          </a:bodyPr>
          <a:lstStyle>
            <a:lvl1pPr algn="r">
              <a:defRPr sz="1200">
                <a:latin typeface="Arial" charset="0"/>
              </a:defRPr>
            </a:lvl1pPr>
          </a:lstStyle>
          <a:p>
            <a:pPr>
              <a:defRPr/>
            </a:pPr>
            <a:fld id="{F4C7EC8B-B9FF-48DF-A4FA-320FA02BF255}" type="slidenum">
              <a:rPr lang="de-DE"/>
              <a:pPr>
                <a:defRPr/>
              </a:pPr>
              <a:t>‹Nr.›</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lienbildplatzhalter 1"/>
          <p:cNvSpPr>
            <a:spLocks noGrp="1" noRot="1" noChangeAspect="1" noTextEdit="1"/>
          </p:cNvSpPr>
          <p:nvPr>
            <p:ph type="sldImg"/>
          </p:nvPr>
        </p:nvSpPr>
        <p:spPr>
          <a:ln/>
        </p:spPr>
      </p:sp>
      <p:sp>
        <p:nvSpPr>
          <p:cNvPr id="23555" name="Notizenplatzhalter 2"/>
          <p:cNvSpPr>
            <a:spLocks noGrp="1"/>
          </p:cNvSpPr>
          <p:nvPr>
            <p:ph type="body" idx="1"/>
          </p:nvPr>
        </p:nvSpPr>
        <p:spPr>
          <a:noFill/>
          <a:ln/>
        </p:spPr>
        <p:txBody>
          <a:bodyPr/>
          <a:lstStyle/>
          <a:p>
            <a:endParaRPr lang="de-DE" smtClean="0"/>
          </a:p>
        </p:txBody>
      </p:sp>
      <p:sp>
        <p:nvSpPr>
          <p:cNvPr id="23556" name="Foliennummernplatzhalter 3"/>
          <p:cNvSpPr>
            <a:spLocks noGrp="1"/>
          </p:cNvSpPr>
          <p:nvPr>
            <p:ph type="sldNum" sz="quarter" idx="5"/>
          </p:nvPr>
        </p:nvSpPr>
        <p:spPr>
          <a:noFill/>
        </p:spPr>
        <p:txBody>
          <a:bodyPr/>
          <a:lstStyle/>
          <a:p>
            <a:fld id="{B2964AC1-0569-49A7-B2F4-36549ED7E338}" type="slidenum">
              <a:rPr lang="de-DE" smtClean="0"/>
              <a:pPr/>
              <a:t>1</a:t>
            </a:fld>
            <a:endParaRPr lang="de-DE"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939800" y="750888"/>
            <a:ext cx="5008563" cy="3757612"/>
          </a:xfrm>
          <a:ln/>
        </p:spPr>
      </p:sp>
      <p:sp>
        <p:nvSpPr>
          <p:cNvPr id="30723" name="Rectangle 3"/>
          <p:cNvSpPr>
            <a:spLocks noGrp="1" noChangeArrowheads="1"/>
          </p:cNvSpPr>
          <p:nvPr>
            <p:ph type="body" idx="1"/>
          </p:nvPr>
        </p:nvSpPr>
        <p:spPr>
          <a:xfrm>
            <a:off x="688509" y="4759138"/>
            <a:ext cx="5511147" cy="4510456"/>
          </a:xfrm>
          <a:noFill/>
          <a:ln/>
        </p:spPr>
        <p:txBody>
          <a:bodyPr/>
          <a:lstStyle/>
          <a:p>
            <a:endParaRPr lang="de-D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FC4E1CF2-B280-4337-8D73-B9478DF543D0}" type="slidenum">
              <a:rPr lang="de-DE" smtClean="0"/>
              <a:pPr/>
              <a:t>2</a:t>
            </a:fld>
            <a:endParaRPr lang="de-DE" smtClean="0"/>
          </a:p>
        </p:txBody>
      </p:sp>
      <p:sp>
        <p:nvSpPr>
          <p:cNvPr id="24579"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p:txBody>
          <a:bodyPr/>
          <a:lstStyle/>
          <a:p>
            <a:pPr>
              <a:buFont typeface="Wingdings" pitchFamily="2" charset="2"/>
              <a:buNone/>
              <a:defRPr/>
            </a:pPr>
            <a:r>
              <a:rPr lang="de-DE" dirty="0" smtClean="0"/>
              <a:t>Die drei Megatrends der Demografie</a:t>
            </a:r>
          </a:p>
          <a:p>
            <a:pPr>
              <a:defRPr/>
            </a:pPr>
            <a:r>
              <a:rPr lang="de-DE" dirty="0" smtClean="0"/>
              <a:t>Erhöhung der Lebenserwartung</a:t>
            </a:r>
          </a:p>
          <a:p>
            <a:pPr>
              <a:defRPr/>
            </a:pPr>
            <a:r>
              <a:rPr lang="de-DE" dirty="0" smtClean="0"/>
              <a:t>Umverteilung der Gesellschaft von „Jung“ auf „Mittelalt“ (50+) im Westen </a:t>
            </a:r>
          </a:p>
          <a:p>
            <a:pPr>
              <a:defRPr/>
            </a:pPr>
            <a:r>
              <a:rPr lang="de-DE" dirty="0" smtClean="0"/>
              <a:t>Wertewandel der verschiedenen Generationen</a:t>
            </a:r>
          </a:p>
          <a:p>
            <a:pPr>
              <a:buFont typeface="Wingdings" pitchFamily="2" charset="2"/>
              <a:buNone/>
              <a:defRPr/>
            </a:pPr>
            <a:r>
              <a:rPr lang="de-DE" dirty="0" smtClean="0"/>
              <a:t>Die drei Megatrends unserer Zeit</a:t>
            </a:r>
          </a:p>
          <a:p>
            <a:pPr>
              <a:defRPr/>
            </a:pPr>
            <a:r>
              <a:rPr lang="de-DE" dirty="0" smtClean="0"/>
              <a:t>Globalisierung</a:t>
            </a:r>
          </a:p>
          <a:p>
            <a:pPr>
              <a:defRPr/>
            </a:pPr>
            <a:r>
              <a:rPr lang="de-DE" dirty="0" smtClean="0"/>
              <a:t>Nano &amp; Bio-Technologie </a:t>
            </a:r>
          </a:p>
          <a:p>
            <a:pPr>
              <a:defRPr/>
            </a:pPr>
            <a:r>
              <a:rPr lang="de-DE" dirty="0" smtClean="0"/>
              <a:t>Nachhaltigkeit</a:t>
            </a:r>
          </a:p>
          <a:p>
            <a:pPr lvl="1">
              <a:defRPr/>
            </a:pPr>
            <a:r>
              <a:rPr lang="de-DE" dirty="0" smtClean="0"/>
              <a:t>Adenauer erstmals Bundeskanzler mit 75!</a:t>
            </a:r>
          </a:p>
          <a:p>
            <a:pPr lvl="1">
              <a:defRPr/>
            </a:pPr>
            <a:r>
              <a:rPr lang="de-DE" dirty="0" smtClean="0"/>
              <a:t>Ingrid Noll erster Bestseller mit 59</a:t>
            </a:r>
          </a:p>
          <a:p>
            <a:pPr lvl="1">
              <a:defRPr/>
            </a:pPr>
            <a:r>
              <a:rPr lang="de-DE" dirty="0" smtClean="0"/>
              <a:t>Zitat Pablo Casals (Cellist, gest. 1973) mit 92:</a:t>
            </a:r>
            <a:br>
              <a:rPr lang="de-DE" dirty="0" smtClean="0"/>
            </a:br>
            <a:r>
              <a:rPr lang="de-DE" dirty="0" smtClean="0"/>
              <a:t>“Warum ich noch jeden Tag übe? Nun, ich mache Fortschritte“</a:t>
            </a:r>
          </a:p>
          <a:p>
            <a:pPr lvl="1">
              <a:defRPr/>
            </a:pPr>
            <a:r>
              <a:rPr lang="de-DE" dirty="0" smtClean="0"/>
              <a:t>Zitat Hermann </a:t>
            </a:r>
            <a:r>
              <a:rPr lang="de-DE" dirty="0" err="1" smtClean="0"/>
              <a:t>Dörnemann</a:t>
            </a:r>
            <a:r>
              <a:rPr lang="de-DE" dirty="0" smtClean="0"/>
              <a:t>, gest. 2005 mit 111 Jahren</a:t>
            </a:r>
            <a:br>
              <a:rPr lang="de-DE" dirty="0" smtClean="0"/>
            </a:br>
            <a:r>
              <a:rPr lang="de-DE" dirty="0" smtClean="0"/>
              <a:t>„Wenn ich gewusst hätte, dass ich so lange lebe, hätte ich besser auf mich aufgepasst.“</a:t>
            </a:r>
          </a:p>
          <a:p>
            <a:pPr marL="462035" indent="-462035">
              <a:defRPr/>
            </a:pPr>
            <a:r>
              <a:rPr lang="de-DE" sz="1500" dirty="0" smtClean="0">
                <a:solidFill>
                  <a:srgbClr val="00FF00"/>
                </a:solidFill>
              </a:rPr>
              <a:t>bis 40-jährige</a:t>
            </a:r>
            <a:r>
              <a:rPr lang="de-DE" sz="1500" dirty="0" smtClean="0"/>
              <a:t> und </a:t>
            </a:r>
            <a:r>
              <a:rPr lang="de-DE" sz="1500" dirty="0" smtClean="0">
                <a:solidFill>
                  <a:srgbClr val="FF0000"/>
                </a:solidFill>
              </a:rPr>
              <a:t>über 40-jährige </a:t>
            </a:r>
          </a:p>
          <a:p>
            <a:pPr marL="462035" indent="-462035">
              <a:defRPr/>
            </a:pPr>
            <a:r>
              <a:rPr lang="de-DE" sz="1500" dirty="0" smtClean="0"/>
              <a:t>1989</a:t>
            </a:r>
            <a:r>
              <a:rPr lang="de-DE" dirty="0" smtClean="0"/>
              <a:t>: </a:t>
            </a:r>
            <a:r>
              <a:rPr lang="de-DE" dirty="0" smtClean="0">
                <a:solidFill>
                  <a:srgbClr val="00FF00"/>
                </a:solidFill>
              </a:rPr>
              <a:t>56%</a:t>
            </a:r>
            <a:r>
              <a:rPr lang="de-DE" dirty="0" smtClean="0"/>
              <a:t> zu </a:t>
            </a:r>
            <a:r>
              <a:rPr lang="de-DE" dirty="0" smtClean="0">
                <a:solidFill>
                  <a:srgbClr val="FF0000"/>
                </a:solidFill>
              </a:rPr>
              <a:t>44%   </a:t>
            </a:r>
            <a:r>
              <a:rPr lang="de-DE" sz="1500" dirty="0" smtClean="0"/>
              <a:t>2005</a:t>
            </a:r>
            <a:r>
              <a:rPr lang="de-DE" dirty="0" smtClean="0"/>
              <a:t>: </a:t>
            </a:r>
            <a:r>
              <a:rPr lang="de-DE" dirty="0" smtClean="0">
                <a:solidFill>
                  <a:srgbClr val="00FF00"/>
                </a:solidFill>
              </a:rPr>
              <a:t>46%</a:t>
            </a:r>
            <a:r>
              <a:rPr lang="de-DE" dirty="0" smtClean="0"/>
              <a:t> zu </a:t>
            </a:r>
            <a:r>
              <a:rPr lang="de-DE" dirty="0" smtClean="0">
                <a:solidFill>
                  <a:srgbClr val="FF0000"/>
                </a:solidFill>
              </a:rPr>
              <a:t>53%    </a:t>
            </a:r>
            <a:r>
              <a:rPr lang="de-DE" sz="1500" dirty="0" smtClean="0"/>
              <a:t>2015</a:t>
            </a:r>
            <a:r>
              <a:rPr lang="de-DE" dirty="0" smtClean="0"/>
              <a:t>: </a:t>
            </a:r>
            <a:r>
              <a:rPr lang="de-DE" dirty="0" smtClean="0">
                <a:solidFill>
                  <a:srgbClr val="00FF00"/>
                </a:solidFill>
              </a:rPr>
              <a:t>42%</a:t>
            </a:r>
            <a:r>
              <a:rPr lang="de-DE" dirty="0" smtClean="0"/>
              <a:t> zu </a:t>
            </a:r>
            <a:r>
              <a:rPr lang="de-DE" dirty="0" smtClean="0">
                <a:solidFill>
                  <a:srgbClr val="FF0000"/>
                </a:solidFill>
              </a:rPr>
              <a:t>58%</a:t>
            </a:r>
          </a:p>
          <a:p>
            <a:pPr>
              <a:defRPr/>
            </a:pPr>
            <a:endParaRPr lang="de-DE" dirty="0" smtClean="0"/>
          </a:p>
          <a:p>
            <a:pPr>
              <a:defRPr/>
            </a:pPr>
            <a:endParaRPr lang="de-DE" dirty="0" smtClean="0"/>
          </a:p>
          <a:p>
            <a:pPr>
              <a:defRPr/>
            </a:pPr>
            <a:endParaRPr lang="de-DE"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lienbildplatzhalter 1"/>
          <p:cNvSpPr>
            <a:spLocks noGrp="1" noRot="1" noChangeAspect="1" noTextEdit="1"/>
          </p:cNvSpPr>
          <p:nvPr>
            <p:ph type="sldImg"/>
          </p:nvPr>
        </p:nvSpPr>
        <p:spPr>
          <a:ln/>
        </p:spPr>
      </p:sp>
      <p:sp>
        <p:nvSpPr>
          <p:cNvPr id="28675" name="Notizenplatzhalter 2"/>
          <p:cNvSpPr>
            <a:spLocks noGrp="1"/>
          </p:cNvSpPr>
          <p:nvPr>
            <p:ph type="body" idx="1"/>
          </p:nvPr>
        </p:nvSpPr>
        <p:spPr>
          <a:noFill/>
          <a:ln/>
        </p:spPr>
        <p:txBody>
          <a:bodyPr/>
          <a:lstStyle/>
          <a:p>
            <a:r>
              <a:rPr lang="de-DE" smtClean="0"/>
              <a:t>Der Psychologe Dan McAdams unterscheidet in seinem integrierenden Persönlichkeitsmodell drei Ebenen von Persönlichkeit, die unterschiedlich veränderbar sind: </a:t>
            </a:r>
            <a:r>
              <a:rPr lang="en-GB" smtClean="0"/>
              <a:t>] McAdams, D.P.: The Psychology of Life Stories. </a:t>
            </a:r>
            <a:r>
              <a:rPr lang="en-US" smtClean="0"/>
              <a:t>Review of General Psychology, Vol.5, No.2, 100-122, 2001</a:t>
            </a:r>
            <a:endParaRPr lang="de-DE" smtClean="0"/>
          </a:p>
          <a:p>
            <a:endParaRPr lang="de-DE" smtClean="0"/>
          </a:p>
          <a:p>
            <a:r>
              <a:rPr lang="de-DE" smtClean="0"/>
              <a:t>Ebene III </a:t>
            </a:r>
            <a:r>
              <a:rPr lang="de-DE" smtClean="0">
                <a:latin typeface="Tahoma" pitchFamily="34" charset="0"/>
                <a:cs typeface="Tahoma" pitchFamily="34" charset="0"/>
              </a:rPr>
              <a:t>bezeichnet die Ebene der „life story“. In dieser Ebene integriert der Mensch sich selbst mit allen Persönlichkeitszügen und Erfahrungen als sinnvolle Einheit. Dafür kann die narrative Struktur der „Lebenslinie“ eine sinnstiftende Dimension sein. </a:t>
            </a:r>
          </a:p>
          <a:p>
            <a:endParaRPr lang="de-DE" smtClean="0">
              <a:latin typeface="Tahoma" pitchFamily="34" charset="0"/>
              <a:cs typeface="Tahoma" pitchFamily="34" charset="0"/>
            </a:endParaRPr>
          </a:p>
          <a:p>
            <a:r>
              <a:rPr lang="de-DE" smtClean="0">
                <a:latin typeface="Tahoma" pitchFamily="34" charset="0"/>
                <a:cs typeface="Tahoma" pitchFamily="34" charset="0"/>
              </a:rPr>
              <a:t>Ebene II ist die Ebene der „charakteristischen Anpassungen“, d.h. grundlegender Überzeugungen wie dem Bewusstseinslevel mit den Werten, kognitiven Mustern und Glaubenssätzen sowie den Verhaltensstrategien eines Menschen. Diese Ebene verändert sich sowohl langsam als auch zum Teil sprungartig. Veränderungen auf dieser Ebene werden häufig als dramatische Einschnitte erlebt, in denen Menschen das Leben plötzlich „mit neuen Augen sehen“. Hier setzt die Metapher der „Lebensreise“ an. </a:t>
            </a:r>
          </a:p>
          <a:p>
            <a:endParaRPr lang="de-DE" smtClean="0">
              <a:latin typeface="Tahoma" pitchFamily="34" charset="0"/>
              <a:cs typeface="Tahoma" pitchFamily="34" charset="0"/>
            </a:endParaRPr>
          </a:p>
          <a:p>
            <a:r>
              <a:rPr lang="de-DE" smtClean="0">
                <a:latin typeface="Tahoma" pitchFamily="34" charset="0"/>
                <a:cs typeface="Tahoma" pitchFamily="34" charset="0"/>
              </a:rPr>
              <a:t>Ebene I ist die Ebene mit weitgehend stabilen Persönlichkeitsfaktoren – diese ist kaum veränderbar. Sie gehört zur „Ausstattung“ des Menschen mit seinen Ressourcen und auch Begrenzungen.</a:t>
            </a:r>
          </a:p>
          <a:p>
            <a:endParaRPr lang="de-DE" smtClean="0">
              <a:latin typeface="Tahoma" pitchFamily="34" charset="0"/>
              <a:cs typeface="Tahoma" pitchFamily="34" charset="0"/>
            </a:endParaRPr>
          </a:p>
          <a:p>
            <a:endParaRPr lang="de-DE" smtClean="0"/>
          </a:p>
          <a:p>
            <a:endParaRPr lang="de-DE" smtClean="0"/>
          </a:p>
        </p:txBody>
      </p:sp>
      <p:sp>
        <p:nvSpPr>
          <p:cNvPr id="28676" name="Foliennummernplatzhalter 3"/>
          <p:cNvSpPr>
            <a:spLocks noGrp="1"/>
          </p:cNvSpPr>
          <p:nvPr>
            <p:ph type="sldNum" sz="quarter" idx="5"/>
          </p:nvPr>
        </p:nvSpPr>
        <p:spPr>
          <a:noFill/>
        </p:spPr>
        <p:txBody>
          <a:bodyPr/>
          <a:lstStyle/>
          <a:p>
            <a:fld id="{3D09258D-3F85-4820-912A-FF25E2DA885F}" type="slidenum">
              <a:rPr lang="de-DE" smtClean="0"/>
              <a:pPr/>
              <a:t>5</a:t>
            </a:fld>
            <a:endParaRPr lang="de-D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lienbildplatzhalter 1"/>
          <p:cNvSpPr>
            <a:spLocks noGrp="1" noRot="1" noChangeAspect="1" noTextEdit="1"/>
          </p:cNvSpPr>
          <p:nvPr>
            <p:ph type="sldImg"/>
          </p:nvPr>
        </p:nvSpPr>
        <p:spPr bwMode="auto">
          <a:noFill/>
          <a:ln>
            <a:solidFill>
              <a:srgbClr val="000000"/>
            </a:solidFill>
            <a:miter lim="800000"/>
            <a:headEnd/>
            <a:tailEnd/>
          </a:ln>
        </p:spPr>
      </p:sp>
      <p:sp>
        <p:nvSpPr>
          <p:cNvPr id="3" name="Notizenplatzhalter 2"/>
          <p:cNvSpPr>
            <a:spLocks noGrp="1"/>
          </p:cNvSpPr>
          <p:nvPr>
            <p:ph type="body" idx="1"/>
          </p:nvPr>
        </p:nvSpPr>
        <p:spPr/>
        <p:txBody>
          <a:bodyPr>
            <a:normAutofit fontScale="32500" lnSpcReduction="20000"/>
          </a:bodyPr>
          <a:lstStyle/>
          <a:p>
            <a:pPr fontAlgn="auto">
              <a:spcBef>
                <a:spcPts val="0"/>
              </a:spcBef>
              <a:spcAft>
                <a:spcPts val="0"/>
              </a:spcAft>
              <a:defRPr/>
            </a:pPr>
            <a:r>
              <a:rPr lang="de-DE" dirty="0" smtClean="0"/>
              <a:t>Die Elemente der KBC-Methode:</a:t>
            </a:r>
          </a:p>
          <a:p>
            <a:pPr fontAlgn="auto">
              <a:spcBef>
                <a:spcPts val="0"/>
              </a:spcBef>
              <a:spcAft>
                <a:spcPts val="0"/>
              </a:spcAft>
              <a:defRPr/>
            </a:pPr>
            <a:r>
              <a:rPr lang="de-DE" dirty="0" smtClean="0"/>
              <a:t>Das Kairos Biografie Coaching, die KBC-Methode, umfasst sieben Elemente, die sie nacheinander durchlaufen können. Je nach dem Schwerpunkt ihrer berufsbiografischen Frage, können Sie auch einzelne Elemente der KBC-Methode auswählen. In jedem Fall empfehle ich Ihnen jedoch mit dem ersten Element „Das Leben in Überschriften“, zu beginnen, weil es einen sehr guten Überblick über ihre gesamte Biografie ermöglicht. </a:t>
            </a:r>
          </a:p>
          <a:p>
            <a:pPr fontAlgn="auto">
              <a:spcBef>
                <a:spcPts val="0"/>
              </a:spcBef>
              <a:spcAft>
                <a:spcPts val="0"/>
              </a:spcAft>
              <a:defRPr/>
            </a:pPr>
            <a:r>
              <a:rPr lang="de-DE" dirty="0" smtClean="0"/>
              <a:t>Alle sieben Elemente der KBC-Methode sehen Sie im Überblick in der Grafik (Nummer der Grafik oder Ort). Sie sehen dort exemplarisch den Aufbau einer Seite im Kairos Datenchart. Und das ist mit jedem der Elemente gemeint:</a:t>
            </a:r>
          </a:p>
          <a:p>
            <a:pPr marL="241529" indent="-241529" fontAlgn="auto">
              <a:spcBef>
                <a:spcPts val="0"/>
              </a:spcBef>
              <a:spcAft>
                <a:spcPts val="0"/>
              </a:spcAft>
              <a:buFontTx/>
              <a:buAutoNum type="arabicPeriod"/>
              <a:defRPr/>
            </a:pPr>
            <a:r>
              <a:rPr lang="de-DE" dirty="0" smtClean="0"/>
              <a:t>Das Leben in Überschriften. In diesem Element der KBC-Methode geben Sie jeder Siebenjahresphase ihres Datencharts eine eigene Überschrift, ganz so wie die Kapitel eines Buches. Sie </a:t>
            </a:r>
            <a:r>
              <a:rPr lang="de-DE" dirty="0" err="1" smtClean="0"/>
              <a:t>startenmit</a:t>
            </a:r>
            <a:r>
              <a:rPr lang="de-DE" dirty="0" smtClean="0"/>
              <a:t> der Lebensphase 1-7 und finden eine passende Überschrift für ihre Kindheit, zum Beispiel “Kindheit wie in Bullerbü“ oder “auf wackligen Beinen in die Welt“, je nachdem wie sie ihre Kindheit empfunden haben. So gehen Sie weiter durch alle weiteren Lebensphasen und finden jeweils einer für sie passende und möglichst bildhafte Überschrift. Methodische Hinweise, wie Sie die Überschriften für Ihre Lebensphasen finden, gebe ich Ihnen in dem Kapitel“ das Leben in Überschriften „.</a:t>
            </a:r>
          </a:p>
          <a:p>
            <a:pPr marL="241529" indent="-241529" fontAlgn="auto">
              <a:spcBef>
                <a:spcPts val="0"/>
              </a:spcBef>
              <a:spcAft>
                <a:spcPts val="0"/>
              </a:spcAft>
              <a:buFontTx/>
              <a:buAutoNum type="arabicPeriod"/>
              <a:defRPr/>
            </a:pPr>
            <a:endParaRPr lang="de-DE" dirty="0" smtClean="0"/>
          </a:p>
          <a:p>
            <a:pPr marL="241529" indent="-241529" fontAlgn="auto">
              <a:spcBef>
                <a:spcPts val="0"/>
              </a:spcBef>
              <a:spcAft>
                <a:spcPts val="0"/>
              </a:spcAft>
              <a:buFontTx/>
              <a:buAutoNum type="arabicPeriod"/>
              <a:defRPr/>
            </a:pPr>
            <a:r>
              <a:rPr lang="de-DE" dirty="0" smtClean="0"/>
              <a:t>Die Lebensstranganalyse. In diesem Element, schauen wir uns einen Lebensstrang oder auch Lebensbereich ihrer Biografie separat an. So könnten Sie zum Beispiel einmal ihre Berufsbiografie von Anfang bis zu ihrem heutigen Lebensjahr an einem Stück erzählen. Das gleiche können Sie auch mit anderen Lebens strengen machen. So können Sie Ihre Beziehungsbiografie erzählen oder ihre Familienbiografie oder auch ihre Gesundheitsbiografie anschauen. Eine spezielle Methode, seine Berufsbiografie zu analysieren, ist die Karriereanker-Methode (</a:t>
            </a:r>
            <a:r>
              <a:rPr lang="de-DE" dirty="0" err="1" smtClean="0"/>
              <a:t>E.Schein</a:t>
            </a:r>
            <a:r>
              <a:rPr lang="de-DE" dirty="0" smtClean="0"/>
              <a:t>). Die Fragen für diese Methode finden Sie in dem Kapitel Berufsbiografie.</a:t>
            </a:r>
          </a:p>
          <a:p>
            <a:pPr marL="241529" indent="-241529" fontAlgn="auto">
              <a:spcBef>
                <a:spcPts val="0"/>
              </a:spcBef>
              <a:spcAft>
                <a:spcPts val="0"/>
              </a:spcAft>
              <a:buFontTx/>
              <a:buAutoNum type="arabicPeriod"/>
              <a:defRPr/>
            </a:pPr>
            <a:endParaRPr lang="de-DE" dirty="0" smtClean="0"/>
          </a:p>
          <a:p>
            <a:pPr marL="241529" indent="-241529" fontAlgn="auto">
              <a:spcBef>
                <a:spcPts val="0"/>
              </a:spcBef>
              <a:spcAft>
                <a:spcPts val="0"/>
              </a:spcAft>
              <a:buFontTx/>
              <a:buAutoNum type="arabicPeriod"/>
              <a:defRPr/>
            </a:pPr>
            <a:r>
              <a:rPr lang="de-DE" dirty="0" smtClean="0"/>
              <a:t>Die Lebensthemen. Vermutlich werden sie, wenn sie ihr Leben in Überschriften mit Titeln oder einen einzelnen Lebensstrang erzählen, ganz bestimmter Themen erkennen können, die zu einem bestimmten Zeitpunkt in ihrem Leben wichtig waren. In Pubertät und Jugend sind das zum Beispiel Themen der Identitätsfindung und der Abgrenzung. In den Jahren vom 21. bis 28. Geburtstag stehen die Suche und Experimente rund um das Thema Berufswahl im Vordergrund. In dem Kapitel Lebensthemen finden Sie Beispiele für universelle Lebensthemen, also solche die alle Menschen mehr oder weniger durchlaufen, und auch solche die sich ganz individuell nur in ihrem Leben zeigen. Eine Analyse der Lebensthemen kann wichtig sein wenn uns Orientierung fehlt oder sie besonders zwei Lebens strenger zum Beispiel die persönliche Entwicklung und die Berufsbiografie zusammen betrachten möchten.</a:t>
            </a:r>
          </a:p>
          <a:p>
            <a:pPr marL="241529" indent="-241529" fontAlgn="auto">
              <a:spcBef>
                <a:spcPts val="0"/>
              </a:spcBef>
              <a:spcAft>
                <a:spcPts val="0"/>
              </a:spcAft>
              <a:buFontTx/>
              <a:buAutoNum type="arabicPeriod"/>
              <a:defRPr/>
            </a:pPr>
            <a:endParaRPr lang="de-DE" dirty="0" smtClean="0"/>
          </a:p>
          <a:p>
            <a:pPr marL="241529" indent="-241529" fontAlgn="auto">
              <a:spcBef>
                <a:spcPts val="0"/>
              </a:spcBef>
              <a:spcAft>
                <a:spcPts val="0"/>
              </a:spcAft>
              <a:buFontTx/>
              <a:buAutoNum type="arabicPeriod"/>
              <a:defRPr/>
            </a:pPr>
            <a:r>
              <a:rPr lang="de-DE" dirty="0" smtClean="0"/>
              <a:t>Die Kompetenzanalyse. In ihren unterschiedlichen beruflichen Stationen aber auch in ihrem privaten Leben haben sie sich unzählige Fähigkeiten angeeignet, die man in Kompetenzen zusammenfassen kann. So haben Sie vielleicht die Fähigkeit ein bestimmtes Softwareprogramm zu bedienen wie SAP, oder ein Datenbank System. Zeigt sich in ihrer Biografie dass sie generell talentiert sind sich schnell in neue Softwaresysteme einzuarbeiten, dann verfügen Sie über einer technische Kompetenz für Software. Unabhängig davon ob Sie in Ihrem nächsten Job in einem Steuerbüro ein neues System lernen müssen oder in ein Multimedia Studio die neueste Software für Bildbearbeitung erlernen müssen, sind sie mit ihrer technischen Kompetenz für Software bestens gerüstet. In der Kompetenzanalyse werden sich jedoch auch die so genannten soft-Skills untersuchen d.h. ihre Personal und ihre soziale Kompetenz sowie ihre methodische Kompetenz, zum Beispiel ein Meeting moderieren zu können oder planerische Kompetenzen im Bereich Projektmanagement zu haben. Die Kompetenzanalyse ist für sie entscheidend, wenn Sie überlegen den Beruf zu wechseln oder sogar in ein neues Berufsfeld zu gehen. Mit der Kompetenzanalyse werden Sie über alle Lebensbereiche analysieren, was sie ganz besonders gut können, was ganz genau sie persönlich ausmacht. Aus dieser Kompetenzanalyse werden sie gestärkt hervorgehen und mit großem Selbstbewusstsein, mit der Kraft aus ihrer Biografie, in Initiativbewerbungen und Vorstellungsgespräch gehen können.</a:t>
            </a:r>
          </a:p>
          <a:p>
            <a:pPr marL="241529" indent="-241529" fontAlgn="auto">
              <a:spcBef>
                <a:spcPts val="0"/>
              </a:spcBef>
              <a:spcAft>
                <a:spcPts val="0"/>
              </a:spcAft>
              <a:buFontTx/>
              <a:buAutoNum type="arabicPeriod"/>
              <a:defRPr/>
            </a:pPr>
            <a:endParaRPr lang="de-DE" dirty="0" smtClean="0"/>
          </a:p>
          <a:p>
            <a:pPr marL="241529" indent="-241529" fontAlgn="auto">
              <a:spcBef>
                <a:spcPts val="0"/>
              </a:spcBef>
              <a:spcAft>
                <a:spcPts val="0"/>
              </a:spcAft>
              <a:buFontTx/>
              <a:buAutoNum type="arabicPeriod"/>
              <a:defRPr/>
            </a:pPr>
            <a:r>
              <a:rPr lang="de-DE" dirty="0" smtClean="0"/>
              <a:t>Werte-Analyse. Werte geben uns Orientierung und Sinnen erleben. Was uns wertvoll ist, darauf wollen wir nicht verzichten. Von daher spielen wehrte und auch die Veränderung von Werten über die Biografie eine sehr wichtige Rolle, wenn sie eine wichtige berufliche Entscheidung treffen möchten. Werte sind außerdem mit ihren Kern-Kompetenzen eng verbunden. Denn wir bilden Kompetenzen häufig in den Bereichen aus, die uns auch wertvoll und wichtig sind. Andererseits sind Kompetenzen nutzlos, wenn wir sie in Bereichen ausgeprägt haben die uns nicht wichtig und wertvoll sind. Bei der Kompetenzanalyse werden daher immer auch die Werte mit betrachtet. Im integralen Coaching (Fiolka und Wagner 2013) führen wir in jedem Karriere-Orientierungs-Coaching eine ausführliche Werteanalyse durch. Ohne Klarheit über die eigenen Prioritäten im Leben Segeln wir ohne Kompass. Das spiegelt auch das Diktum von Seneca: „Wer seinen Hafen nicht kennt, für den ist jeder Wind der falsche.“ in dem Kapitel über Werte finden Sie Fragen und Checklisten, die Ihnen helfen </a:t>
            </a:r>
            <a:r>
              <a:rPr lang="de-DE" dirty="0" err="1" smtClean="0"/>
              <a:t>werden,ihre</a:t>
            </a:r>
            <a:r>
              <a:rPr lang="de-DE" dirty="0" smtClean="0"/>
              <a:t> Werte zu erkennen. Neu</a:t>
            </a:r>
          </a:p>
          <a:p>
            <a:pPr marL="241529" indent="-241529" fontAlgn="auto">
              <a:spcBef>
                <a:spcPts val="0"/>
              </a:spcBef>
              <a:spcAft>
                <a:spcPts val="0"/>
              </a:spcAft>
              <a:buFontTx/>
              <a:buAutoNum type="arabicPeriod"/>
              <a:defRPr/>
            </a:pPr>
            <a:endParaRPr lang="de-DE" dirty="0" smtClean="0"/>
          </a:p>
          <a:p>
            <a:pPr marL="241529" indent="-241529" fontAlgn="auto">
              <a:spcBef>
                <a:spcPts val="0"/>
              </a:spcBef>
              <a:spcAft>
                <a:spcPts val="0"/>
              </a:spcAft>
              <a:buFontTx/>
              <a:buAutoNum type="arabicPeriod"/>
              <a:defRPr/>
            </a:pPr>
            <a:r>
              <a:rPr lang="de-DE" dirty="0" smtClean="0"/>
              <a:t>Analyse der Charakterstärken. Unter Charakterstärken, verstehen wir trainieren wahre Eigenschaften des Menschen, die über Fido Kulturen auf der ganzen Welt als Teil eines guten und wünschenswerten Charakters geschätzt werden. Die Liste der 24 Charakterstärken geht auf umfangreiche Forschung der positiven Psychologie zurück. In dem Kapitel über Charakterstärken können Sie einen kostenfreien Onlinetest (VIA) absolvieren. Zu Charakterstärken gehören zum Beispiel Mut, Durchhaltevermögen, aber auch Neugier, der Sinn für das Schöne, oder soziale Intelligenz. Charakterstärken lassen sich trainieren, und unterscheiden sich so von Persönlichkeitsmerkmalen oder Motivation an, bei denen wir von einer relativen Stabilität also weniger Veränderbarkeit ausgehen. Charakterstärken sind besonders in Zeiten des Wandels und der Veränderung wichtig. Aus den 24 Charakterstärken sind bei jedem Menschen ungefähr fünf besonders stark ausgeprägt. Es kann sehr hilfreich sein zu wissen, welche Stärken unsere ganz besonderen Ressourcen und Schätze sind. Wenn Sie die Liste der Charakterstärken angesehen haben, werden Sie vermutlich in allen Bereichen ihres Lebens Situationen finden, in denen sie diese Charakterstärken bereits eingesetzt haben. Auch sind Charakterstärken und Kompetenzen unterstützend für einander. Wenn Sie die Charakterstärke Ausdauer haben werden sie vermutlich auch eine personale Kompetenz aufweisen, die man als Zähigkeit oder Hartnäckigkeit </a:t>
            </a:r>
            <a:br>
              <a:rPr lang="de-DE" dirty="0" smtClean="0"/>
            </a:br>
            <a:r>
              <a:rPr lang="de-DE" dirty="0" smtClean="0"/>
              <a:t>bezeichnen könnte.</a:t>
            </a:r>
            <a:br>
              <a:rPr lang="de-DE" dirty="0" smtClean="0"/>
            </a:br>
            <a:r>
              <a:rPr lang="de-DE" dirty="0" smtClean="0"/>
              <a:t>Wenn Sie bereits einen Persönlichkeitstest oder ein Motivationsprofil, wie das Reiss-Profil, mit einem Coach besprochen haben, können Sie diese Informationen natürlich auch in ihre biografische Analyse mit einbeziehen. Sie werden sehen, dass sich ihre Persönlichkeit und ihre Motivationsohren in vielen Szenen ihrer Biografie widerspiegeln. Im Gegensatz allerdings zu Charakterstärken bewerten und Kompetenzen sind diese Persönlichkeits-Parameter wenig veränderlich. Wir können nur lernen mit ihnen in unterschiedlichen Situationen gut umzugehen. In der KBC-Methode beschäftigen wir uns vorwiegend mit Elementen, die sie auch selbst verändern können. Allerdings können ihre Persönlichkeitsmerkmale eine wichtige Ergänzung sein, um zum Beispiel eine Entscheidung für die Freiberuflichkeit oder angestellte Tätigkeit zu treffen.</a:t>
            </a:r>
          </a:p>
          <a:p>
            <a:pPr marL="241529" indent="-241529" fontAlgn="auto">
              <a:spcBef>
                <a:spcPts val="0"/>
              </a:spcBef>
              <a:spcAft>
                <a:spcPts val="0"/>
              </a:spcAft>
              <a:buFontTx/>
              <a:buAutoNum type="arabicPeriod"/>
              <a:defRPr/>
            </a:pPr>
            <a:endParaRPr lang="de-DE" dirty="0" smtClean="0"/>
          </a:p>
          <a:p>
            <a:pPr marL="241529" indent="-241529" fontAlgn="auto">
              <a:spcBef>
                <a:spcPts val="0"/>
              </a:spcBef>
              <a:spcAft>
                <a:spcPts val="0"/>
              </a:spcAft>
              <a:buFontTx/>
              <a:buAutoNum type="arabicPeriod"/>
              <a:defRPr/>
            </a:pPr>
            <a:r>
              <a:rPr lang="de-DE" dirty="0" smtClean="0"/>
              <a:t>Rhythmusanalyse. Das siebte Element der KBC-Methode ist eng mit dem Kairos-Prinzip verknüpft. Wie bereits eingangs geschildert meint der Kairos den günstigen, den richtigen Moment in unserem Leben. Die Rhythmusanalyse betrachtet ein einzelnes Zyklusjahr über alle Lebensphasen, also einer vertikalen Betrachtung durch alle ihrer Kairos-Datenchart-Blätter. Es ist möglich, jedem der einzelnen sieben Zyklus Jahre einen charakteristischen Namen zu geben. Vielleicht ist das siebte Jahr ihrer Lebensphasen jeweils ein „Sprungbrett“. Oder es ist „das Jahr der Ruhe“. Nicht in allen Kairos-Daten-Charts lässt sich ein eindeutiger Rhythmus finden, der über alle Leser Lebensphasen durchgängig ausgeprägt ist. Aber häufig ist es frappierend, dass sich doch ein innerer Rhythmus im Leben vieler meiner </a:t>
            </a:r>
            <a:r>
              <a:rPr lang="de-DE" dirty="0" err="1" smtClean="0"/>
              <a:t>Coachees</a:t>
            </a:r>
            <a:r>
              <a:rPr lang="de-DE" dirty="0" smtClean="0"/>
              <a:t> finden lässt. Die Rhythmusanalyse ist besonders wichtig für Sie, wenn Sie sich unsicher über den Zeitpunkt ihres beruflichen Wechsels sind, oder ein seltsames Gefühl von Zögern oder innerer Unruhe empfinden, was den Wechsel oder die Veränderung betrifft. Im Kapitel zur Rhythmusanalyse leite ich Sie Schritt für Schritt durch die Methodik und im Text finden Sie etliche Beispiele für einen günstigen Moment des Wechsels oder eben auch ein gutes Jahr, um noch zu warten.</a:t>
            </a:r>
            <a:br>
              <a:rPr lang="de-DE" dirty="0" smtClean="0"/>
            </a:br>
            <a:r>
              <a:rPr lang="de-DE" dirty="0" smtClean="0"/>
              <a:t/>
            </a:r>
            <a:br>
              <a:rPr lang="de-DE" dirty="0" smtClean="0"/>
            </a:br>
            <a:r>
              <a:rPr lang="de-DE" dirty="0" smtClean="0"/>
              <a:t>Wenn Sie einzelne oder alle sieben Elemente des Kairos Biografie Coachings durchlaufen haben, werden sie als Ergebnis so etwas wie den roten Faden finden, dem sie gefolgt sind, und den sie im gehen auf ihrem Lebensweg mit entwickelt haben.. Sie werden erkennen wie sie wurden, wer sie heute sind. Für manche </a:t>
            </a:r>
            <a:r>
              <a:rPr lang="de-DE" dirty="0" err="1" smtClean="0"/>
              <a:t>Coachees</a:t>
            </a:r>
            <a:r>
              <a:rPr lang="de-DE" dirty="0" smtClean="0"/>
              <a:t> ergibt sich das schon durch die erste Übung, „Das Leben in Überschriften“ oder aus der Erzielung der Berufsbiografie. Alle sieben Schritte der KBC-Methode jedoch ergeben diese Fülle, dieses Gesamtbild auf unser Leben, unsere Biografie, die viele meiner Klienten fast ehrfürchtig staunen lässt. </a:t>
            </a:r>
            <a:br>
              <a:rPr lang="de-DE" dirty="0" smtClean="0"/>
            </a:br>
            <a:r>
              <a:rPr lang="de-DE" dirty="0" smtClean="0"/>
              <a:t/>
            </a:r>
            <a:br>
              <a:rPr lang="de-DE" dirty="0" smtClean="0"/>
            </a:br>
            <a:r>
              <a:rPr lang="de-DE" dirty="0" smtClean="0"/>
              <a:t>Nachdem ich Ihnen jetzt alle Elemente der KBC-Methode erläutert habe, wählen Sie für Ihre Fragestellung den nächsten passenden Schritt aus. Gerne lege ich ihn noch einmal ans Herz, dass sie mit der ersten Übung „Das Leben in Überschriften“ beginnen.</a:t>
            </a:r>
          </a:p>
          <a:p>
            <a:pPr marL="241529" indent="-241529" fontAlgn="auto">
              <a:spcBef>
                <a:spcPts val="0"/>
              </a:spcBef>
              <a:spcAft>
                <a:spcPts val="0"/>
              </a:spcAft>
              <a:defRPr/>
            </a:pPr>
            <a:endParaRPr lang="de-DE" dirty="0" smtClean="0"/>
          </a:p>
        </p:txBody>
      </p:sp>
      <p:sp>
        <p:nvSpPr>
          <p:cNvPr id="4100"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8BE3967-6EA3-4922-AE7B-715C46B2B02B}" type="slidenum">
              <a:rPr lang="de-DE"/>
              <a:pPr/>
              <a:t>6</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lienbildplatzhalter 1"/>
          <p:cNvSpPr>
            <a:spLocks noGrp="1" noRot="1" noChangeAspect="1" noTextEdit="1"/>
          </p:cNvSpPr>
          <p:nvPr>
            <p:ph type="sldImg"/>
          </p:nvPr>
        </p:nvSpPr>
        <p:spPr>
          <a:ln/>
        </p:spPr>
      </p:sp>
      <p:sp>
        <p:nvSpPr>
          <p:cNvPr id="25603" name="Notizenplatzhalter 2"/>
          <p:cNvSpPr>
            <a:spLocks noGrp="1"/>
          </p:cNvSpPr>
          <p:nvPr>
            <p:ph type="body" idx="1"/>
          </p:nvPr>
        </p:nvSpPr>
        <p:spPr>
          <a:noFill/>
          <a:ln>
            <a:solidFill>
              <a:srgbClr val="000000"/>
            </a:solidFill>
          </a:ln>
        </p:spPr>
        <p:txBody>
          <a:bodyPr/>
          <a:lstStyle/>
          <a:p>
            <a:pPr eaLnBrk="1" hangingPunct="1">
              <a:spcBef>
                <a:spcPct val="0"/>
              </a:spcBef>
            </a:pPr>
            <a:endParaRPr lang="de-DE" sz="1900" dirty="0" smtClean="0">
              <a:cs typeface="Arial" charset="0"/>
            </a:endParaRPr>
          </a:p>
        </p:txBody>
      </p:sp>
      <p:sp>
        <p:nvSpPr>
          <p:cNvPr id="12292" name="Foliennummernplatzhalter 3"/>
          <p:cNvSpPr txBox="1">
            <a:spLocks noGrp="1"/>
          </p:cNvSpPr>
          <p:nvPr/>
        </p:nvSpPr>
        <p:spPr bwMode="auto">
          <a:xfrm>
            <a:off x="3901548" y="9518275"/>
            <a:ext cx="2985076" cy="500471"/>
          </a:xfrm>
          <a:prstGeom prst="rect">
            <a:avLst/>
          </a:prstGeom>
          <a:noFill/>
          <a:ln>
            <a:miter lim="800000"/>
            <a:headEnd/>
            <a:tailEnd/>
          </a:ln>
        </p:spPr>
        <p:txBody>
          <a:bodyPr lIns="96611" tIns="48306" rIns="96611" bIns="48306" anchor="b"/>
          <a:lstStyle/>
          <a:p>
            <a:pPr algn="r">
              <a:defRPr/>
            </a:pPr>
            <a:fld id="{48FFD269-8EC1-4EB9-9C01-F7ECC7F24A72}" type="slidenum">
              <a:rPr lang="de-DE">
                <a:latin typeface="+mn-lt"/>
              </a:rPr>
              <a:pPr algn="r">
                <a:defRPr/>
              </a:pPr>
              <a:t>8</a:t>
            </a:fld>
            <a:endParaRPr lang="de-DE" dirty="0">
              <a:latin typeface="+mn-l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40FC3987-1C71-4D59-9B85-4A7147499BA5}" type="slidenum">
              <a:rPr lang="de-DE" smtClean="0"/>
              <a:pPr/>
              <a:t>9</a:t>
            </a:fld>
            <a:endParaRPr lang="de-DE" smtClean="0"/>
          </a:p>
        </p:txBody>
      </p:sp>
      <p:sp>
        <p:nvSpPr>
          <p:cNvPr id="26627" name="Rectangle 1026"/>
          <p:cNvSpPr>
            <a:spLocks noGrp="1" noRot="1" noChangeAspect="1" noChangeArrowheads="1" noTextEdit="1"/>
          </p:cNvSpPr>
          <p:nvPr>
            <p:ph type="sldImg"/>
          </p:nvPr>
        </p:nvSpPr>
        <p:spPr>
          <a:ln/>
        </p:spPr>
      </p:sp>
      <p:sp>
        <p:nvSpPr>
          <p:cNvPr id="26628" name="Rectangle 1027"/>
          <p:cNvSpPr>
            <a:spLocks noGrp="1" noChangeArrowheads="1"/>
          </p:cNvSpPr>
          <p:nvPr>
            <p:ph type="body" idx="1"/>
          </p:nvPr>
        </p:nvSpPr>
        <p:spPr>
          <a:noFill/>
          <a:ln/>
        </p:spPr>
        <p:txBody>
          <a:bodyPr/>
          <a:lstStyle/>
          <a:p>
            <a:endParaRPr lang="de-DE"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939800" y="750888"/>
            <a:ext cx="5008563" cy="3757612"/>
          </a:xfrm>
          <a:ln/>
        </p:spPr>
      </p:sp>
      <p:sp>
        <p:nvSpPr>
          <p:cNvPr id="27651" name="Rectangle 3"/>
          <p:cNvSpPr>
            <a:spLocks noGrp="1" noChangeArrowheads="1"/>
          </p:cNvSpPr>
          <p:nvPr>
            <p:ph type="body" idx="1"/>
          </p:nvPr>
        </p:nvSpPr>
        <p:spPr>
          <a:xfrm>
            <a:off x="688509" y="4759138"/>
            <a:ext cx="5511147" cy="4510456"/>
          </a:xfrm>
          <a:noFill/>
          <a:ln/>
        </p:spPr>
        <p:txBody>
          <a:bodyPr/>
          <a:lstStyle/>
          <a:p>
            <a:endParaRPr lang="de-DE"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lienbildplatzhalter 1"/>
          <p:cNvSpPr>
            <a:spLocks noGrp="1" noRot="1" noChangeAspect="1" noTextEdit="1"/>
          </p:cNvSpPr>
          <p:nvPr>
            <p:ph type="sldImg"/>
          </p:nvPr>
        </p:nvSpPr>
        <p:spPr>
          <a:ln/>
        </p:spPr>
      </p:sp>
      <p:sp>
        <p:nvSpPr>
          <p:cNvPr id="28675" name="Notizenplatzhalter 2"/>
          <p:cNvSpPr>
            <a:spLocks noGrp="1"/>
          </p:cNvSpPr>
          <p:nvPr>
            <p:ph type="body" idx="1"/>
          </p:nvPr>
        </p:nvSpPr>
        <p:spPr>
          <a:noFill/>
          <a:ln/>
        </p:spPr>
        <p:txBody>
          <a:bodyPr/>
          <a:lstStyle/>
          <a:p>
            <a:pPr eaLnBrk="1" hangingPunct="1">
              <a:spcBef>
                <a:spcPct val="0"/>
              </a:spcBef>
            </a:pPr>
            <a:endParaRPr lang="de-DE" sz="1900" dirty="0" smtClean="0">
              <a:cs typeface="Arial" charset="0"/>
            </a:endParaRPr>
          </a:p>
        </p:txBody>
      </p:sp>
      <p:sp>
        <p:nvSpPr>
          <p:cNvPr id="28676" name="Foliennummernplatzhalter 3"/>
          <p:cNvSpPr>
            <a:spLocks noGrp="1"/>
          </p:cNvSpPr>
          <p:nvPr>
            <p:ph type="sldNum" sz="quarter" idx="5"/>
          </p:nvPr>
        </p:nvSpPr>
        <p:spPr>
          <a:noFill/>
        </p:spPr>
        <p:txBody>
          <a:bodyPr/>
          <a:lstStyle/>
          <a:p>
            <a:fld id="{7D9A2CB5-7CBA-4293-9EEE-97DDFDA585C0}" type="slidenum">
              <a:rPr lang="de-DE" smtClean="0"/>
              <a:pPr/>
              <a:t>13</a:t>
            </a:fld>
            <a:endParaRPr lang="de-DE"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lienbildplatzhalter 1"/>
          <p:cNvSpPr>
            <a:spLocks noGrp="1" noRot="1" noChangeAspect="1" noTextEdit="1"/>
          </p:cNvSpPr>
          <p:nvPr>
            <p:ph type="sldImg"/>
          </p:nvPr>
        </p:nvSpPr>
        <p:spPr>
          <a:ln/>
        </p:spPr>
      </p:sp>
      <p:sp>
        <p:nvSpPr>
          <p:cNvPr id="29699" name="Notizenplatzhalter 2"/>
          <p:cNvSpPr>
            <a:spLocks noGrp="1"/>
          </p:cNvSpPr>
          <p:nvPr>
            <p:ph type="body" idx="1"/>
          </p:nvPr>
        </p:nvSpPr>
        <p:spPr>
          <a:noFill/>
          <a:ln/>
        </p:spPr>
        <p:txBody>
          <a:bodyPr/>
          <a:lstStyle/>
          <a:p>
            <a:r>
              <a:rPr lang="de-DE" smtClean="0"/>
              <a:t>Wertearbeit, Erfüllung der Werte, Sinnfrage stellen, evtl. langfristiges Lebensziel</a:t>
            </a:r>
          </a:p>
          <a:p>
            <a:r>
              <a:rPr lang="de-DE" smtClean="0"/>
              <a:t>Analyse der Persönlichkeitsmerkmale: MBTI, Reiss Motive, Stärken, Besonderheiten, innere Überzeugungen beachten und überprüfen!</a:t>
            </a:r>
          </a:p>
          <a:p>
            <a:r>
              <a:rPr lang="de-DE" smtClean="0"/>
              <a:t>Welche Fähigkeiten sind vorhanden, auf denen aufgebaut werden kann. Ist das erforderliche Wissen für die Erreichung des Ziels die Bewältigung der Aufgabe vorhanden?</a:t>
            </a:r>
          </a:p>
          <a:p>
            <a:r>
              <a:rPr lang="de-DE" smtClean="0"/>
              <a:t>Wie sehen die Strukturen ihres Umfeldes aus, wo sind die begrenzenden, behindernden Faktoren? Ist die Unternehmenskultur für Sie unterstützend oder haben Sie den Eindruck, Sie passen irgendwie nicht da hinein? An welchen Faktoren genau liegt dieser Eindruck? Wie können Sie reagieren?</a:t>
            </a:r>
          </a:p>
        </p:txBody>
      </p:sp>
      <p:sp>
        <p:nvSpPr>
          <p:cNvPr id="29700" name="Foliennummernplatzhalter 3"/>
          <p:cNvSpPr>
            <a:spLocks noGrp="1"/>
          </p:cNvSpPr>
          <p:nvPr>
            <p:ph type="sldNum" sz="quarter" idx="5"/>
          </p:nvPr>
        </p:nvSpPr>
        <p:spPr>
          <a:noFill/>
        </p:spPr>
        <p:txBody>
          <a:bodyPr/>
          <a:lstStyle/>
          <a:p>
            <a:fld id="{0256909C-F075-49CC-8B07-0EFBD7AB2B47}" type="slidenum">
              <a:rPr lang="de-DE" smtClean="0"/>
              <a:pPr/>
              <a:t>15</a:t>
            </a:fld>
            <a:endParaRPr lang="de-DE"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DE" dirty="0"/>
          </a:p>
        </p:txBody>
      </p:sp>
      <p:sp>
        <p:nvSpPr>
          <p:cNvPr id="8" name="Titel 7"/>
          <p:cNvSpPr>
            <a:spLocks noGrp="1"/>
          </p:cNvSpPr>
          <p:nvPr>
            <p:ph type="title"/>
          </p:nvPr>
        </p:nvSpPr>
        <p:spPr/>
        <p:txBody>
          <a:bodyPr/>
          <a:lstStyle/>
          <a:p>
            <a:r>
              <a:rPr lang="de-DE" smtClean="0"/>
              <a:t>Titelmasterformat durch Klicken bearbeiten</a:t>
            </a:r>
            <a:endParaRPr lang="de-DE"/>
          </a:p>
        </p:txBody>
      </p:sp>
      <p:sp>
        <p:nvSpPr>
          <p:cNvPr id="4" name="Datumsplatzhalter 8"/>
          <p:cNvSpPr>
            <a:spLocks noGrp="1"/>
          </p:cNvSpPr>
          <p:nvPr>
            <p:ph type="dt" sz="half" idx="10"/>
          </p:nvPr>
        </p:nvSpPr>
        <p:spPr>
          <a:xfrm>
            <a:off x="457200" y="6245225"/>
            <a:ext cx="2133600" cy="476250"/>
          </a:xfrm>
          <a:prstGeom prst="rect">
            <a:avLst/>
          </a:prstGeom>
        </p:spPr>
        <p:txBody>
          <a:bodyPr/>
          <a:lstStyle>
            <a:lvl1pPr>
              <a:defRPr>
                <a:latin typeface="Arial" charset="0"/>
              </a:defRPr>
            </a:lvl1pPr>
          </a:lstStyle>
          <a:p>
            <a:pPr>
              <a:defRPr/>
            </a:pPr>
            <a:endParaRPr lang="de-DE"/>
          </a:p>
        </p:txBody>
      </p:sp>
      <p:sp>
        <p:nvSpPr>
          <p:cNvPr id="5" name="Foliennummernplatzhalter 9"/>
          <p:cNvSpPr>
            <a:spLocks noGrp="1"/>
          </p:cNvSpPr>
          <p:nvPr>
            <p:ph type="sldNum" sz="quarter" idx="11"/>
          </p:nvPr>
        </p:nvSpPr>
        <p:spPr/>
        <p:txBody>
          <a:bodyPr/>
          <a:lstStyle>
            <a:lvl1pPr>
              <a:defRPr/>
            </a:lvl1pPr>
          </a:lstStyle>
          <a:p>
            <a:pPr>
              <a:defRPr/>
            </a:pPr>
            <a:fld id="{DAAD650C-F19A-41D3-8F76-13AEF39A8C79}" type="slidenum">
              <a:rPr lang="de-DE"/>
              <a:pPr>
                <a:defRPr/>
              </a:pPr>
              <a:t>‹Nr.›</a:t>
            </a:fld>
            <a:endParaRPr lang="de-DE"/>
          </a:p>
        </p:txBody>
      </p:sp>
      <p:sp>
        <p:nvSpPr>
          <p:cNvPr id="6" name="Fußzeilenplatzhalter 10"/>
          <p:cNvSpPr>
            <a:spLocks noGrp="1"/>
          </p:cNvSpPr>
          <p:nvPr>
            <p:ph type="ftr" sz="quarter" idx="12"/>
          </p:nvPr>
        </p:nvSpPr>
        <p:spPr>
          <a:xfrm>
            <a:off x="3124200" y="6245225"/>
            <a:ext cx="2895600" cy="476250"/>
          </a:xfrm>
          <a:prstGeom prst="rect">
            <a:avLst/>
          </a:prstGeom>
        </p:spPr>
        <p:txBody>
          <a:bodyPr/>
          <a:lstStyle>
            <a:lvl1pPr>
              <a:defRPr>
                <a:latin typeface="Arial" charset="0"/>
              </a:defRPr>
            </a:lvl1pPr>
          </a:lstStyle>
          <a:p>
            <a:pPr>
              <a:defRPr/>
            </a:pPr>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DE" dirty="0"/>
          </a:p>
        </p:txBody>
      </p:sp>
      <p:sp>
        <p:nvSpPr>
          <p:cNvPr id="3" name="Inhaltsplatzhalter 2"/>
          <p:cNvSpPr>
            <a:spLocks noGrp="1"/>
          </p:cNvSpPr>
          <p:nvPr>
            <p:ph idx="1"/>
          </p:nvPr>
        </p:nvSpPr>
        <p:spPr>
          <a:xfrm>
            <a:off x="457200" y="1517650"/>
            <a:ext cx="8229600" cy="4340242"/>
          </a:xfrm>
        </p:spPr>
        <p:txBody>
          <a:bodyPr/>
          <a:lstStyle>
            <a:lvl1pPr>
              <a:buFont typeface="Wingdings" pitchFamily="2" charset="2"/>
              <a:buChar char="Ø"/>
              <a:defRPr/>
            </a:lvl1pPr>
            <a:lvl2pPr>
              <a:buFont typeface="Wingdings" pitchFamily="2" charset="2"/>
              <a:buChar char="§"/>
              <a:defRPr/>
            </a:lvl2pPr>
            <a:lvl3pPr>
              <a:buFont typeface="Arial" pitchFamily="34" charset="0"/>
              <a:buChar char="•"/>
              <a:defRPr/>
            </a:lvl3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Rectangle 6"/>
          <p:cNvSpPr>
            <a:spLocks noGrp="1" noChangeArrowheads="1"/>
          </p:cNvSpPr>
          <p:nvPr>
            <p:ph type="sldNum" sz="quarter" idx="10"/>
          </p:nvPr>
        </p:nvSpPr>
        <p:spPr>
          <a:ln/>
        </p:spPr>
        <p:txBody>
          <a:bodyPr/>
          <a:lstStyle>
            <a:lvl1pPr>
              <a:defRPr/>
            </a:lvl1pPr>
          </a:lstStyle>
          <a:p>
            <a:pPr>
              <a:defRPr/>
            </a:pPr>
            <a:fld id="{26EAD620-9CAF-4C02-BCA9-2B878AA00E3F}" type="slidenum">
              <a:rPr lang="de-DE"/>
              <a:pPr>
                <a:defRPr/>
              </a:pPr>
              <a:t>‹Nr.›</a:t>
            </a:fld>
            <a:endParaRPr lang="de-D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dirty="0" smtClean="0"/>
              <a:t>Titelmasterformat durch Klicken bearbeiten</a:t>
            </a:r>
            <a:endParaRPr lang="de-DE" dirty="0"/>
          </a:p>
        </p:txBody>
      </p:sp>
      <p:sp>
        <p:nvSpPr>
          <p:cNvPr id="3" name="Textplatzhalter 2"/>
          <p:cNvSpPr>
            <a:spLocks noGrp="1"/>
          </p:cNvSpPr>
          <p:nvPr>
            <p:ph type="body" idx="1"/>
          </p:nvPr>
        </p:nvSpPr>
        <p:spPr>
          <a:xfrm>
            <a:off x="457200" y="15351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1600"/>
            </a:lvl1pPr>
            <a:lvl2pPr>
              <a:defRPr sz="14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lang="de-DE" sz="2000" b="1" dirty="0" smtClean="0">
                <a:solidFill>
                  <a:schemeClr val="tx1"/>
                </a:solidFill>
                <a:latin typeface="MetaPlusBook-Roman"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lang="de-DE" sz="1600" dirty="0" smtClean="0">
                <a:solidFill>
                  <a:schemeClr val="tx1"/>
                </a:solidFill>
                <a:latin typeface="MetaPlusBook-Roman" pitchFamily="34" charset="0"/>
                <a:ea typeface="+mn-ea"/>
                <a:cs typeface="+mn-cs"/>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7"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defRPr>
            </a:lvl1pPr>
          </a:lstStyle>
          <a:p>
            <a:pPr>
              <a:defRPr/>
            </a:pPr>
            <a:endParaRPr lang="de-DE"/>
          </a:p>
        </p:txBody>
      </p:sp>
      <p:sp>
        <p:nvSpPr>
          <p:cNvPr id="8" name="Rectangle 5"/>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defRPr>
            </a:lvl1pPr>
          </a:lstStyle>
          <a:p>
            <a:pPr>
              <a:defRPr/>
            </a:pPr>
            <a:endParaRPr lang="de-DE"/>
          </a:p>
        </p:txBody>
      </p:sp>
      <p:sp>
        <p:nvSpPr>
          <p:cNvPr id="9" name="Rectangle 6"/>
          <p:cNvSpPr>
            <a:spLocks noGrp="1" noChangeArrowheads="1"/>
          </p:cNvSpPr>
          <p:nvPr>
            <p:ph type="sldNum" sz="quarter" idx="12"/>
          </p:nvPr>
        </p:nvSpPr>
        <p:spPr/>
        <p:txBody>
          <a:bodyPr/>
          <a:lstStyle>
            <a:lvl1pPr>
              <a:defRPr/>
            </a:lvl1pPr>
          </a:lstStyle>
          <a:p>
            <a:pPr>
              <a:defRPr/>
            </a:pPr>
            <a:fld id="{26193A2E-8D1F-48EF-8E0D-40C18ADF3E21}" type="slidenum">
              <a:rPr lang="de-DE"/>
              <a:pPr>
                <a:defRPr/>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defRPr>
            </a:lvl1pPr>
          </a:lstStyle>
          <a:p>
            <a:pPr>
              <a:defRPr/>
            </a:pPr>
            <a:endParaRPr lang="de-DE"/>
          </a:p>
        </p:txBody>
      </p:sp>
      <p:sp>
        <p:nvSpPr>
          <p:cNvPr id="3" name="Rectangle 6"/>
          <p:cNvSpPr>
            <a:spLocks noGrp="1" noChangeArrowheads="1"/>
          </p:cNvSpPr>
          <p:nvPr>
            <p:ph type="sldNum" sz="quarter" idx="11"/>
          </p:nvPr>
        </p:nvSpPr>
        <p:spPr/>
        <p:txBody>
          <a:bodyPr/>
          <a:lstStyle>
            <a:lvl1pPr>
              <a:defRPr/>
            </a:lvl1pPr>
          </a:lstStyle>
          <a:p>
            <a:pPr>
              <a:defRPr/>
            </a:pPr>
            <a:fld id="{13D989CC-A5EE-4998-AD43-1E073018E882}" type="slidenum">
              <a:rPr lang="de-DE"/>
              <a:pPr>
                <a:defRPr/>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fourObj" preserve="1">
  <p:cSld name="Titel und vier Inhalte">
    <p:spTree>
      <p:nvGrpSpPr>
        <p:cNvPr id="1" name=""/>
        <p:cNvGrpSpPr/>
        <p:nvPr/>
      </p:nvGrpSpPr>
      <p:grpSpPr>
        <a:xfrm>
          <a:off x="0" y="0"/>
          <a:ext cx="0" cy="0"/>
          <a:chOff x="0" y="0"/>
          <a:chExt cx="0" cy="0"/>
        </a:xfrm>
      </p:grpSpPr>
      <p:sp>
        <p:nvSpPr>
          <p:cNvPr id="2" name="Titel 1"/>
          <p:cNvSpPr>
            <a:spLocks noGrp="1"/>
          </p:cNvSpPr>
          <p:nvPr>
            <p:ph type="title" sz="quarter"/>
          </p:nvPr>
        </p:nvSpPr>
        <p:spPr>
          <a:xfrm>
            <a:off x="457200" y="274638"/>
            <a:ext cx="8229600" cy="1143000"/>
          </a:xfrm>
        </p:spPr>
        <p:txBody>
          <a:bodyPr/>
          <a:lstStyle/>
          <a:p>
            <a:r>
              <a:rPr lang="de-DE" smtClean="0"/>
              <a:t>Titelmasterformat durch Klicken bearbeiten</a:t>
            </a:r>
            <a:endParaRPr lang="de-DE"/>
          </a:p>
        </p:txBody>
      </p:sp>
      <p:sp>
        <p:nvSpPr>
          <p:cNvPr id="3" name="Inhaltsplatzhalter 2"/>
          <p:cNvSpPr>
            <a:spLocks noGrp="1"/>
          </p:cNvSpPr>
          <p:nvPr>
            <p:ph sz="quarter" idx="1"/>
          </p:nvPr>
        </p:nvSpPr>
        <p:spPr>
          <a:xfrm>
            <a:off x="457200" y="1600200"/>
            <a:ext cx="4038600" cy="2185988"/>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48200" y="1600200"/>
            <a:ext cx="4038600" cy="2185988"/>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57200" y="3938588"/>
            <a:ext cx="4038600" cy="218757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Inhaltsplatzhalter 5"/>
          <p:cNvSpPr>
            <a:spLocks noGrp="1"/>
          </p:cNvSpPr>
          <p:nvPr>
            <p:ph sz="quarter" idx="4"/>
          </p:nvPr>
        </p:nvSpPr>
        <p:spPr>
          <a:xfrm>
            <a:off x="4648200" y="3938588"/>
            <a:ext cx="4038600" cy="218757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defRPr>
            </a:lvl1pPr>
          </a:lstStyle>
          <a:p>
            <a:pPr>
              <a:defRPr/>
            </a:pPr>
            <a:endParaRPr lang="de-DE"/>
          </a:p>
        </p:txBody>
      </p:sp>
      <p:sp>
        <p:nvSpPr>
          <p:cNvPr id="8" name="Rectangle 5"/>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defRPr>
            </a:lvl1pPr>
          </a:lstStyle>
          <a:p>
            <a:pPr>
              <a:defRPr/>
            </a:pPr>
            <a:endParaRPr lang="de-DE"/>
          </a:p>
        </p:txBody>
      </p:sp>
      <p:sp>
        <p:nvSpPr>
          <p:cNvPr id="9" name="Rectangle 6"/>
          <p:cNvSpPr>
            <a:spLocks noGrp="1" noChangeArrowheads="1"/>
          </p:cNvSpPr>
          <p:nvPr>
            <p:ph type="sldNum" sz="quarter" idx="12"/>
          </p:nvPr>
        </p:nvSpPr>
        <p:spPr/>
        <p:txBody>
          <a:bodyPr/>
          <a:lstStyle>
            <a:lvl1pPr>
              <a:defRPr/>
            </a:lvl1pPr>
          </a:lstStyle>
          <a:p>
            <a:pPr>
              <a:defRPr/>
            </a:pPr>
            <a:fld id="{DC2BB5E1-58C2-437E-BF84-9BA986FA4063}" type="slidenum">
              <a:rPr lang="de-DE"/>
              <a:pPr>
                <a:defRPr/>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Leer">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5846E41E-5ECD-45D5-9FBB-6161E835E266}" type="slidenum">
              <a:rPr lang="de-DE"/>
              <a:pPr>
                <a:defRPr/>
              </a:pPr>
              <a:t>‹Nr.›</a:t>
            </a:fld>
            <a:endParaRPr lang="de-D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DE" dirty="0"/>
          </a:p>
        </p:txBody>
      </p:sp>
    </p:spTree>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Only">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457200" y="142875"/>
            <a:ext cx="8229600" cy="600075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 name="Rectangle 6"/>
          <p:cNvSpPr>
            <a:spLocks noGrp="1" noChangeArrowheads="1"/>
          </p:cNvSpPr>
          <p:nvPr>
            <p:ph type="sldNum" sz="quarter" idx="10"/>
          </p:nvPr>
        </p:nvSpPr>
        <p:spPr>
          <a:ln/>
        </p:spPr>
        <p:txBody>
          <a:bodyPr/>
          <a:lstStyle>
            <a:lvl1pPr>
              <a:defRPr/>
            </a:lvl1pPr>
          </a:lstStyle>
          <a:p>
            <a:pPr>
              <a:defRPr/>
            </a:pPr>
            <a:fld id="{FE8E2688-FA93-4798-9463-B8262B367F65}" type="slidenum">
              <a:rPr lang="de-DE"/>
              <a:pPr>
                <a:defRPr/>
              </a:pPr>
              <a:t>‹Nr.›</a:t>
            </a:fld>
            <a:endParaRPr lang="de-D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8" descr="Briefbogen_ccb_03_2m"/>
          <p:cNvPicPr>
            <a:picLocks noChangeAspect="1" noChangeArrowheads="1"/>
          </p:cNvPicPr>
          <p:nvPr userDrawn="1"/>
        </p:nvPicPr>
        <p:blipFill>
          <a:blip r:embed="rId10" cstate="print"/>
          <a:srcRect/>
          <a:stretch>
            <a:fillRect/>
          </a:stretch>
        </p:blipFill>
        <p:spPr bwMode="auto">
          <a:xfrm>
            <a:off x="8120063" y="285750"/>
            <a:ext cx="571500" cy="5969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142875"/>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Titelmasterformat durch Klicken</a:t>
            </a:r>
          </a:p>
        </p:txBody>
      </p:sp>
      <p:sp>
        <p:nvSpPr>
          <p:cNvPr id="1028" name="Rectangle 3"/>
          <p:cNvSpPr>
            <a:spLocks noGrp="1" noChangeArrowheads="1"/>
          </p:cNvSpPr>
          <p:nvPr>
            <p:ph type="body" idx="1"/>
          </p:nvPr>
        </p:nvSpPr>
        <p:spPr bwMode="auto">
          <a:xfrm>
            <a:off x="457200" y="1517650"/>
            <a:ext cx="8229600" cy="46259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 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030" name="Rectangle 6"/>
          <p:cNvSpPr>
            <a:spLocks noGrp="1" noChangeArrowheads="1"/>
          </p:cNvSpPr>
          <p:nvPr>
            <p:ph type="sldNum" sz="quarter" idx="4"/>
          </p:nvPr>
        </p:nvSpPr>
        <p:spPr bwMode="auto">
          <a:xfrm>
            <a:off x="3500438" y="635793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MetaPlusNormal-Roman" pitchFamily="34" charset="0"/>
              </a:defRPr>
            </a:lvl1pPr>
          </a:lstStyle>
          <a:p>
            <a:pPr>
              <a:defRPr/>
            </a:pPr>
            <a:fld id="{07BC44E3-F255-49C9-B0C5-F1DCF43BC0CB}" type="slidenum">
              <a:rPr lang="de-DE"/>
              <a:pPr>
                <a:defRPr/>
              </a:pPr>
              <a:t>‹Nr.›</a:t>
            </a:fld>
            <a:endParaRPr lang="de-DE" dirty="0"/>
          </a:p>
        </p:txBody>
      </p:sp>
      <p:pic>
        <p:nvPicPr>
          <p:cNvPr id="2" name="Picture 7" descr="Briefbogen_ccb_03_2re"/>
          <p:cNvPicPr>
            <a:picLocks noChangeAspect="1" noChangeArrowheads="1"/>
          </p:cNvPicPr>
          <p:nvPr userDrawn="1"/>
        </p:nvPicPr>
        <p:blipFill>
          <a:blip r:embed="rId11" cstate="print"/>
          <a:srcRect/>
          <a:stretch>
            <a:fillRect/>
          </a:stretch>
        </p:blipFill>
        <p:spPr bwMode="auto">
          <a:xfrm>
            <a:off x="642938" y="6332538"/>
            <a:ext cx="1443037" cy="454025"/>
          </a:xfrm>
          <a:prstGeom prst="rect">
            <a:avLst/>
          </a:prstGeom>
          <a:noFill/>
          <a:ln w="9525">
            <a:noFill/>
            <a:miter lim="800000"/>
            <a:headEnd/>
            <a:tailEnd/>
          </a:ln>
        </p:spPr>
      </p:pic>
      <p:cxnSp>
        <p:nvCxnSpPr>
          <p:cNvPr id="12" name="Gerade Verbindung 11"/>
          <p:cNvCxnSpPr/>
          <p:nvPr userDrawn="1"/>
        </p:nvCxnSpPr>
        <p:spPr>
          <a:xfrm>
            <a:off x="500063" y="6165850"/>
            <a:ext cx="8215312" cy="1588"/>
          </a:xfrm>
          <a:prstGeom prst="line">
            <a:avLst/>
          </a:prstGeom>
          <a:ln w="38100" cmpd="sng">
            <a:solidFill>
              <a:schemeClr val="bg1">
                <a:lumMod val="65000"/>
              </a:schemeClr>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userDrawn="1"/>
        </p:nvCxnSpPr>
        <p:spPr>
          <a:xfrm>
            <a:off x="428625" y="1143000"/>
            <a:ext cx="8215313" cy="1588"/>
          </a:xfrm>
          <a:prstGeom prst="line">
            <a:avLst/>
          </a:prstGeom>
          <a:ln w="38100" cmpd="sng">
            <a:solidFill>
              <a:schemeClr val="bg1">
                <a:lumMod val="65000"/>
              </a:schemeClr>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feld 9"/>
          <p:cNvSpPr txBox="1"/>
          <p:nvPr userDrawn="1"/>
        </p:nvSpPr>
        <p:spPr>
          <a:xfrm>
            <a:off x="6500813" y="6429375"/>
            <a:ext cx="2286000" cy="276225"/>
          </a:xfrm>
          <a:prstGeom prst="rect">
            <a:avLst/>
          </a:prstGeom>
          <a:noFill/>
        </p:spPr>
        <p:txBody>
          <a:bodyPr>
            <a:spAutoFit/>
          </a:bodyPr>
          <a:lstStyle/>
          <a:p>
            <a:pPr>
              <a:defRPr/>
            </a:pPr>
            <a:r>
              <a:rPr lang="de-DE" sz="1200" b="1" dirty="0"/>
              <a:t>ICA</a:t>
            </a:r>
          </a:p>
        </p:txBody>
      </p:sp>
    </p:spTree>
  </p:cSld>
  <p:clrMap bg1="lt1" tx1="dk1" bg2="lt2" tx2="dk2" accent1="accent1" accent2="accent2" accent3="accent3" accent4="accent4" accent5="accent5" accent6="accent6" hlink="hlink" folHlink="folHlink"/>
  <p:sldLayoutIdLst>
    <p:sldLayoutId id="2147484487" r:id="rId1"/>
    <p:sldLayoutId id="2147484484" r:id="rId2"/>
    <p:sldLayoutId id="2147484488" r:id="rId3"/>
    <p:sldLayoutId id="2147484489" r:id="rId4"/>
    <p:sldLayoutId id="2147484490" r:id="rId5"/>
    <p:sldLayoutId id="2147484485" r:id="rId6"/>
    <p:sldLayoutId id="2147484491" r:id="rId7"/>
    <p:sldLayoutId id="2147484486" r:id="rId8"/>
  </p:sldLayoutIdLst>
  <p:hf hdr="0" ftr="0" dt="0"/>
  <p:txStyles>
    <p:titleStyle>
      <a:lvl1pPr algn="l" rtl="0" eaLnBrk="0" fontAlgn="base" hangingPunct="0">
        <a:spcBef>
          <a:spcPct val="0"/>
        </a:spcBef>
        <a:spcAft>
          <a:spcPct val="0"/>
        </a:spcAft>
        <a:defRPr sz="2800">
          <a:solidFill>
            <a:schemeClr val="tx2"/>
          </a:solidFill>
          <a:latin typeface="MetaPlusBold-Roman" pitchFamily="34" charset="0"/>
          <a:ea typeface="+mj-ea"/>
          <a:cs typeface="+mj-cs"/>
        </a:defRPr>
      </a:lvl1pPr>
      <a:lvl2pPr algn="l" rtl="0" eaLnBrk="0" fontAlgn="base" hangingPunct="0">
        <a:spcBef>
          <a:spcPct val="0"/>
        </a:spcBef>
        <a:spcAft>
          <a:spcPct val="0"/>
        </a:spcAft>
        <a:defRPr sz="2800">
          <a:solidFill>
            <a:schemeClr val="tx2"/>
          </a:solidFill>
          <a:latin typeface="MetaPlusBold-Roman" pitchFamily="34" charset="0"/>
        </a:defRPr>
      </a:lvl2pPr>
      <a:lvl3pPr algn="l" rtl="0" eaLnBrk="0" fontAlgn="base" hangingPunct="0">
        <a:spcBef>
          <a:spcPct val="0"/>
        </a:spcBef>
        <a:spcAft>
          <a:spcPct val="0"/>
        </a:spcAft>
        <a:defRPr sz="2800">
          <a:solidFill>
            <a:schemeClr val="tx2"/>
          </a:solidFill>
          <a:latin typeface="MetaPlusBold-Roman" pitchFamily="34" charset="0"/>
        </a:defRPr>
      </a:lvl3pPr>
      <a:lvl4pPr algn="l" rtl="0" eaLnBrk="0" fontAlgn="base" hangingPunct="0">
        <a:spcBef>
          <a:spcPct val="0"/>
        </a:spcBef>
        <a:spcAft>
          <a:spcPct val="0"/>
        </a:spcAft>
        <a:defRPr sz="2800">
          <a:solidFill>
            <a:schemeClr val="tx2"/>
          </a:solidFill>
          <a:latin typeface="MetaPlusBold-Roman" pitchFamily="34" charset="0"/>
        </a:defRPr>
      </a:lvl4pPr>
      <a:lvl5pPr algn="l" rtl="0" eaLnBrk="0" fontAlgn="base" hangingPunct="0">
        <a:spcBef>
          <a:spcPct val="0"/>
        </a:spcBef>
        <a:spcAft>
          <a:spcPct val="0"/>
        </a:spcAft>
        <a:defRPr sz="2800">
          <a:solidFill>
            <a:schemeClr val="tx2"/>
          </a:solidFill>
          <a:latin typeface="MetaPlusBold-Roman"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2000">
          <a:solidFill>
            <a:schemeClr val="tx1"/>
          </a:solidFill>
          <a:latin typeface="MetaPlusBook-Roman" pitchFamily="34" charset="0"/>
          <a:ea typeface="+mn-ea"/>
          <a:cs typeface="+mn-cs"/>
        </a:defRPr>
      </a:lvl1pPr>
      <a:lvl2pPr marL="742950" indent="-285750" algn="l" rtl="0" eaLnBrk="0" fontAlgn="base" hangingPunct="0">
        <a:spcBef>
          <a:spcPct val="20000"/>
        </a:spcBef>
        <a:spcAft>
          <a:spcPct val="0"/>
        </a:spcAft>
        <a:buChar char="–"/>
        <a:defRPr lang="de-DE" sz="2000" dirty="0">
          <a:solidFill>
            <a:schemeClr val="tx1"/>
          </a:solidFill>
          <a:latin typeface="MetaPlusBook-Roman" pitchFamily="34" charset="0"/>
          <a:ea typeface="+mn-ea"/>
          <a:cs typeface="+mn-cs"/>
        </a:defRPr>
      </a:lvl2pPr>
      <a:lvl3pPr marL="1143000" indent="-228600" algn="l" rtl="0" eaLnBrk="0" fontAlgn="base" hangingPunct="0">
        <a:spcBef>
          <a:spcPct val="20000"/>
        </a:spcBef>
        <a:spcAft>
          <a:spcPct val="0"/>
        </a:spcAft>
        <a:buChar char="•"/>
        <a:defRPr lang="de-DE" sz="2000" dirty="0">
          <a:solidFill>
            <a:schemeClr val="tx1"/>
          </a:solidFill>
          <a:latin typeface="MetaPlusBook-Roman" pitchFamily="34" charset="0"/>
          <a:ea typeface="+mn-ea"/>
          <a:cs typeface="+mn-cs"/>
        </a:defRPr>
      </a:lvl3pPr>
      <a:lvl4pPr marL="1600200" indent="-228600" algn="l" rtl="0" eaLnBrk="0" fontAlgn="base" hangingPunct="0">
        <a:spcBef>
          <a:spcPct val="20000"/>
        </a:spcBef>
        <a:spcAft>
          <a:spcPct val="0"/>
        </a:spcAft>
        <a:buChar char="–"/>
        <a:defRPr lang="de-DE" sz="2000" dirty="0">
          <a:solidFill>
            <a:schemeClr val="tx1"/>
          </a:solidFill>
          <a:latin typeface="MetaPlusBook-Roman" pitchFamily="34" charset="0"/>
          <a:ea typeface="+mn-ea"/>
          <a:cs typeface="+mn-cs"/>
        </a:defRPr>
      </a:lvl4pPr>
      <a:lvl5pPr marL="2057400" indent="-228600" algn="l" rtl="0" eaLnBrk="0" fontAlgn="base" hangingPunct="0">
        <a:spcBef>
          <a:spcPct val="20000"/>
        </a:spcBef>
        <a:spcAft>
          <a:spcPct val="0"/>
        </a:spcAft>
        <a:buChar char="»"/>
        <a:defRPr lang="de-DE" sz="2000" dirty="0">
          <a:solidFill>
            <a:schemeClr val="tx1"/>
          </a:solidFill>
          <a:latin typeface="MetaPlusBook-Roman" pitchFamily="34" charset="0"/>
          <a:ea typeface="+mn-ea"/>
          <a:cs typeface="+mn-cs"/>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1000125" y="1857375"/>
            <a:ext cx="7772400" cy="1643063"/>
          </a:xfrm>
        </p:spPr>
        <p:txBody>
          <a:bodyPr/>
          <a:lstStyle/>
          <a:p>
            <a:pPr algn="ctr" eaLnBrk="1" hangingPunct="1"/>
            <a:r>
              <a:rPr lang="de-DE" sz="4400" b="1" smtClean="0">
                <a:solidFill>
                  <a:srgbClr val="002060"/>
                </a:solidFill>
                <a:cs typeface="Arial" charset="0"/>
              </a:rPr>
              <a:t/>
            </a:r>
            <a:br>
              <a:rPr lang="de-DE" sz="4400" b="1" smtClean="0">
                <a:solidFill>
                  <a:srgbClr val="002060"/>
                </a:solidFill>
                <a:cs typeface="Arial" charset="0"/>
              </a:rPr>
            </a:br>
            <a:r>
              <a:rPr lang="de-DE" sz="4400" b="1" smtClean="0">
                <a:cs typeface="Arial" charset="0"/>
              </a:rPr>
              <a:t> KAIROS</a:t>
            </a:r>
            <a:br>
              <a:rPr lang="de-DE" sz="4400" b="1" smtClean="0">
                <a:cs typeface="Arial" charset="0"/>
              </a:rPr>
            </a:br>
            <a:r>
              <a:rPr lang="de-DE" sz="3200" smtClean="0">
                <a:cs typeface="Arial" charset="0"/>
              </a:rPr>
              <a:t>Biografisches Coaching und Kompetenzentwicklung</a:t>
            </a:r>
            <a:r>
              <a:rPr lang="de-DE" sz="3200" b="1" smtClean="0">
                <a:cs typeface="Arial" charset="0"/>
              </a:rPr>
              <a:t/>
            </a:r>
            <a:br>
              <a:rPr lang="de-DE" sz="3200" b="1" smtClean="0">
                <a:cs typeface="Arial" charset="0"/>
              </a:rPr>
            </a:br>
            <a:r>
              <a:rPr lang="de-DE" sz="3200" b="1" smtClean="0">
                <a:solidFill>
                  <a:srgbClr val="002060"/>
                </a:solidFill>
                <a:cs typeface="Arial" charset="0"/>
              </a:rPr>
              <a:t/>
            </a:r>
            <a:br>
              <a:rPr lang="de-DE" sz="3200" b="1" smtClean="0">
                <a:solidFill>
                  <a:srgbClr val="002060"/>
                </a:solidFill>
                <a:cs typeface="Arial" charset="0"/>
              </a:rPr>
            </a:br>
            <a:endParaRPr lang="de-DE" sz="3200" b="1" smtClean="0">
              <a:solidFill>
                <a:srgbClr val="002060"/>
              </a:solidFill>
              <a:cs typeface="Arial" charset="0"/>
            </a:endParaRPr>
          </a:p>
        </p:txBody>
      </p:sp>
      <p:sp>
        <p:nvSpPr>
          <p:cNvPr id="7171" name="Rectangle 3"/>
          <p:cNvSpPr>
            <a:spLocks noGrp="1" noChangeArrowheads="1"/>
          </p:cNvSpPr>
          <p:nvPr>
            <p:ph type="subTitle" idx="1"/>
          </p:nvPr>
        </p:nvSpPr>
        <p:spPr>
          <a:xfrm>
            <a:off x="1714500" y="3571875"/>
            <a:ext cx="6400800" cy="1752600"/>
          </a:xfrm>
        </p:spPr>
        <p:txBody>
          <a:bodyPr/>
          <a:lstStyle/>
          <a:p>
            <a:pPr eaLnBrk="1" hangingPunct="1"/>
            <a:r>
              <a:rPr lang="de-DE" sz="2800" dirty="0" smtClean="0">
                <a:cs typeface="Arial" charset="0"/>
              </a:rPr>
              <a:t>ICP4 -  Ich Entwicklung</a:t>
            </a:r>
          </a:p>
          <a:p>
            <a:pPr eaLnBrk="1" hangingPunct="1"/>
            <a:r>
              <a:rPr lang="de-DE" sz="2800" dirty="0" smtClean="0">
                <a:cs typeface="Arial" charset="0"/>
              </a:rPr>
              <a:t>Die Life-Story</a:t>
            </a:r>
          </a:p>
          <a:p>
            <a:pPr eaLnBrk="1" hangingPunct="1"/>
            <a:r>
              <a:rPr lang="de-DE" sz="2800" dirty="0" smtClean="0">
                <a:cs typeface="Arial" charset="0"/>
              </a:rPr>
              <a:t>ICP 5 Intelligenzen + Fähigkeiten</a:t>
            </a:r>
          </a:p>
        </p:txBody>
      </p:sp>
      <p:sp>
        <p:nvSpPr>
          <p:cNvPr id="5" name="Titel 1"/>
          <p:cNvSpPr txBox="1">
            <a:spLocks/>
          </p:cNvSpPr>
          <p:nvPr/>
        </p:nvSpPr>
        <p:spPr bwMode="auto">
          <a:xfrm>
            <a:off x="457200" y="142875"/>
            <a:ext cx="8229600" cy="1143000"/>
          </a:xfrm>
          <a:prstGeom prst="rect">
            <a:avLst/>
          </a:prstGeom>
          <a:noFill/>
          <a:ln w="9525">
            <a:noFill/>
            <a:miter lim="800000"/>
            <a:headEnd/>
            <a:tailEnd/>
          </a:ln>
        </p:spPr>
        <p:txBody>
          <a:bodyPr anchor="ctr"/>
          <a:lstStyle/>
          <a:p>
            <a:pPr>
              <a:defRPr/>
            </a:pPr>
            <a:endParaRPr lang="de-DE" sz="2800" kern="0" dirty="0">
              <a:solidFill>
                <a:schemeClr val="tx2"/>
              </a:solidFill>
              <a:latin typeface="MetaPlusBold-Roman" pitchFamily="34" charset="0"/>
              <a:ea typeface="+mj-ea"/>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p:txBody>
          <a:bodyPr/>
          <a:lstStyle/>
          <a:p>
            <a:r>
              <a:rPr lang="de-DE" smtClean="0"/>
              <a:t>Entwicklung von Kompetenzen + Fertigkeiten</a:t>
            </a:r>
          </a:p>
        </p:txBody>
      </p:sp>
      <p:sp>
        <p:nvSpPr>
          <p:cNvPr id="13315" name="Inhaltsplatzhalter 2"/>
          <p:cNvSpPr>
            <a:spLocks noGrp="1"/>
          </p:cNvSpPr>
          <p:nvPr>
            <p:ph idx="1"/>
          </p:nvPr>
        </p:nvSpPr>
        <p:spPr>
          <a:xfrm>
            <a:off x="457200" y="1517650"/>
            <a:ext cx="8229600" cy="4340225"/>
          </a:xfrm>
        </p:spPr>
        <p:txBody>
          <a:bodyPr/>
          <a:lstStyle/>
          <a:p>
            <a:r>
              <a:rPr lang="de-DE" b="1" smtClean="0"/>
              <a:t>Kompetenzen</a:t>
            </a:r>
            <a:r>
              <a:rPr lang="de-DE" smtClean="0"/>
              <a:t> sind die Befähigungen einer Person, mit neuen Situationen erfolgreich umzugehen und sich dafür in der Lage zu sehen</a:t>
            </a:r>
            <a:br>
              <a:rPr lang="de-DE" smtClean="0"/>
            </a:br>
            <a:endParaRPr lang="de-DE" smtClean="0"/>
          </a:p>
          <a:p>
            <a:pPr lvl="1"/>
            <a:r>
              <a:rPr smtClean="0"/>
              <a:t>Kommunikationskompetenz</a:t>
            </a:r>
          </a:p>
          <a:p>
            <a:pPr lvl="1"/>
            <a:r>
              <a:rPr smtClean="0"/>
              <a:t>Lernfähigkeit mit Computerprogrammen</a:t>
            </a:r>
          </a:p>
          <a:p>
            <a:pPr lvl="1">
              <a:buFont typeface="Wingdings" pitchFamily="2" charset="2"/>
              <a:buNone/>
            </a:pPr>
            <a:endParaRPr smtClean="0"/>
          </a:p>
          <a:p>
            <a:r>
              <a:rPr lang="de-DE" b="1" smtClean="0"/>
              <a:t>Fertigkeiten </a:t>
            </a:r>
            <a:r>
              <a:rPr lang="de-DE" smtClean="0"/>
              <a:t>sind konkrete Handlungen, die man konkret abfragen kann: „Was tun Sie dabei?“ „Was müsste ich tun in Ihrem Beruf?“</a:t>
            </a:r>
            <a:br>
              <a:rPr lang="de-DE" smtClean="0"/>
            </a:br>
            <a:endParaRPr lang="de-DE" smtClean="0"/>
          </a:p>
          <a:p>
            <a:pPr lvl="1"/>
            <a:r>
              <a:rPr smtClean="0"/>
              <a:t>Spezifischer Bedienvorgang einer bestimmten Maschine</a:t>
            </a:r>
          </a:p>
          <a:p>
            <a:pPr lvl="1"/>
            <a:r>
              <a:rPr smtClean="0"/>
              <a:t>Anwendung von MSOffice Word 2003</a:t>
            </a:r>
            <a:br>
              <a:rPr smtClean="0"/>
            </a:br>
            <a:endParaRPr smtClean="0"/>
          </a:p>
        </p:txBody>
      </p:sp>
      <p:sp>
        <p:nvSpPr>
          <p:cNvPr id="15364" name="Foliennummernplatzhalter 3"/>
          <p:cNvSpPr>
            <a:spLocks noGrp="1"/>
          </p:cNvSpPr>
          <p:nvPr>
            <p:ph type="sldNum" sz="quarter" idx="10"/>
          </p:nvPr>
        </p:nvSpPr>
        <p:spPr>
          <a:noFill/>
        </p:spPr>
        <p:txBody>
          <a:bodyPr/>
          <a:lstStyle/>
          <a:p>
            <a:fld id="{083585C1-28A4-4CD6-9A40-AD97AA224BBE}" type="slidenum">
              <a:rPr lang="de-DE" smtClean="0"/>
              <a:pPr/>
              <a:t>10</a:t>
            </a:fld>
            <a:endParaRPr lang="de-DE" smtClean="0"/>
          </a:p>
        </p:txBody>
      </p:sp>
      <p:pic>
        <p:nvPicPr>
          <p:cNvPr id="13317" name="Picture 2" descr="C:\Users\wagner\AppData\Local\Microsoft\Windows\Temporary Internet Files\Content.IE5\VK4F1131\MCj04348150000[1].png"/>
          <p:cNvPicPr>
            <a:picLocks noChangeAspect="1" noChangeArrowheads="1"/>
          </p:cNvPicPr>
          <p:nvPr/>
        </p:nvPicPr>
        <p:blipFill>
          <a:blip r:embed="rId2" cstate="print"/>
          <a:srcRect/>
          <a:stretch>
            <a:fillRect/>
          </a:stretch>
        </p:blipFill>
        <p:spPr bwMode="auto">
          <a:xfrm>
            <a:off x="7673975" y="2867025"/>
            <a:ext cx="827088" cy="827088"/>
          </a:xfrm>
          <a:prstGeom prst="rect">
            <a:avLst/>
          </a:prstGeom>
          <a:noFill/>
          <a:ln w="9525">
            <a:noFill/>
            <a:miter lim="800000"/>
            <a:headEnd/>
            <a:tailEnd/>
          </a:ln>
        </p:spPr>
      </p:pic>
      <p:pic>
        <p:nvPicPr>
          <p:cNvPr id="13318" name="Picture 3" descr="C:\Users\wagner\AppData\Local\Microsoft\Windows\Temporary Internet Files\Content.IE5\5UZJ9KZV\MCj04348940000[1].png"/>
          <p:cNvPicPr>
            <a:picLocks noChangeAspect="1" noChangeArrowheads="1"/>
          </p:cNvPicPr>
          <p:nvPr/>
        </p:nvPicPr>
        <p:blipFill>
          <a:blip r:embed="rId3" cstate="print"/>
          <a:srcRect/>
          <a:stretch>
            <a:fillRect/>
          </a:stretch>
        </p:blipFill>
        <p:spPr bwMode="auto">
          <a:xfrm>
            <a:off x="7358063" y="4741863"/>
            <a:ext cx="1317625" cy="1473200"/>
          </a:xfrm>
          <a:prstGeom prst="rect">
            <a:avLst/>
          </a:prstGeom>
          <a:noFill/>
          <a:ln w="9525">
            <a:noFill/>
            <a:miter lim="800000"/>
            <a:headEnd/>
            <a:tailEnd/>
          </a:ln>
        </p:spPr>
      </p:pic>
      <p:pic>
        <p:nvPicPr>
          <p:cNvPr id="13319" name="Picture 4" descr="C:\Users\wagner\AppData\Local\Microsoft\Windows\Temporary Internet Files\Content.IE5\G90G9ZYG\MCj04413970000[1].png"/>
          <p:cNvPicPr>
            <a:picLocks noChangeAspect="1" noChangeArrowheads="1"/>
          </p:cNvPicPr>
          <p:nvPr/>
        </p:nvPicPr>
        <p:blipFill>
          <a:blip r:embed="rId4" cstate="print"/>
          <a:srcRect/>
          <a:stretch>
            <a:fillRect/>
          </a:stretch>
        </p:blipFill>
        <p:spPr bwMode="auto">
          <a:xfrm>
            <a:off x="5932488" y="2214563"/>
            <a:ext cx="1857375" cy="1857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13319"/>
                                        </p:tgtEl>
                                        <p:attrNameLst>
                                          <p:attrName>style.visibility</p:attrName>
                                        </p:attrNameLst>
                                      </p:cBhvr>
                                      <p:to>
                                        <p:strVal val="visible"/>
                                      </p:to>
                                    </p:set>
                                    <p:animEffect transition="in" filter="wipe(down)">
                                      <p:cBhvr>
                                        <p:cTn id="11" dur="500"/>
                                        <p:tgtEl>
                                          <p:spTgt spid="1331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3317"/>
                                        </p:tgtEl>
                                        <p:attrNameLst>
                                          <p:attrName>style.visibility</p:attrName>
                                        </p:attrNameLst>
                                      </p:cBhvr>
                                      <p:to>
                                        <p:strVal val="visible"/>
                                      </p:to>
                                    </p:set>
                                    <p:animEffect transition="in" filter="wipe(down)">
                                      <p:cBhvr>
                                        <p:cTn id="16" dur="500"/>
                                        <p:tgtEl>
                                          <p:spTgt spid="1331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315">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3318"/>
                                        </p:tgtEl>
                                        <p:attrNameLst>
                                          <p:attrName>style.visibility</p:attrName>
                                        </p:attrNameLst>
                                      </p:cBhvr>
                                      <p:to>
                                        <p:strVal val="visible"/>
                                      </p:to>
                                    </p:set>
                                    <p:animEffect transition="in" filter="wipe(down)">
                                      <p:cBhvr>
                                        <p:cTn id="31" dur="500"/>
                                        <p:tgtEl>
                                          <p:spTgt spid="13318"/>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3315">
                                            <p:txEl>
                                              <p:pRg st="5" end="5"/>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33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55" name="Text Box 15"/>
          <p:cNvSpPr txBox="1">
            <a:spLocks noChangeArrowheads="1"/>
          </p:cNvSpPr>
          <p:nvPr/>
        </p:nvSpPr>
        <p:spPr bwMode="auto">
          <a:xfrm>
            <a:off x="4500563" y="3660775"/>
            <a:ext cx="4214812" cy="2554288"/>
          </a:xfrm>
          <a:prstGeom prst="rect">
            <a:avLst/>
          </a:prstGeom>
          <a:gradFill rotWithShape="1">
            <a:gsLst>
              <a:gs pos="0">
                <a:srgbClr val="046174">
                  <a:alpha val="0"/>
                </a:srgbClr>
              </a:gs>
              <a:gs pos="100000">
                <a:srgbClr val="08D2FA"/>
              </a:gs>
            </a:gsLst>
            <a:path path="shape">
              <a:fillToRect l="50000" t="50000" r="50000" b="50000"/>
            </a:path>
          </a:gradFill>
          <a:ln w="9525">
            <a:noFill/>
            <a:miter lim="800000"/>
            <a:headEnd/>
            <a:tailEnd/>
          </a:ln>
        </p:spPr>
        <p:txBody>
          <a:bodyPr>
            <a:spAutoFit/>
          </a:bodyPr>
          <a:lstStyle/>
          <a:p>
            <a:pPr algn="ctr"/>
            <a:endParaRPr lang="de-DE" sz="1600" b="1">
              <a:solidFill>
                <a:schemeClr val="bg1"/>
              </a:solidFill>
            </a:endParaRPr>
          </a:p>
          <a:p>
            <a:pPr algn="ctr"/>
            <a:endParaRPr lang="de-DE" sz="1600" b="1">
              <a:solidFill>
                <a:schemeClr val="bg1"/>
              </a:solidFill>
            </a:endParaRPr>
          </a:p>
          <a:p>
            <a:pPr algn="ctr"/>
            <a:endParaRPr lang="de-DE" sz="1600" b="1">
              <a:solidFill>
                <a:schemeClr val="bg1"/>
              </a:solidFill>
            </a:endParaRPr>
          </a:p>
          <a:p>
            <a:pPr algn="ctr"/>
            <a:endParaRPr lang="de-DE" sz="1600" b="1">
              <a:solidFill>
                <a:schemeClr val="bg1"/>
              </a:solidFill>
            </a:endParaRPr>
          </a:p>
          <a:p>
            <a:pPr algn="ctr"/>
            <a:endParaRPr lang="de-DE" sz="1600" b="1">
              <a:solidFill>
                <a:schemeClr val="bg1"/>
              </a:solidFill>
            </a:endParaRPr>
          </a:p>
          <a:p>
            <a:pPr algn="ctr"/>
            <a:endParaRPr lang="de-DE" sz="1600" b="1">
              <a:solidFill>
                <a:schemeClr val="bg1"/>
              </a:solidFill>
            </a:endParaRPr>
          </a:p>
          <a:p>
            <a:pPr algn="ctr"/>
            <a:endParaRPr lang="de-DE" sz="1600" b="1">
              <a:solidFill>
                <a:schemeClr val="bg1"/>
              </a:solidFill>
            </a:endParaRPr>
          </a:p>
          <a:p>
            <a:pPr algn="ctr"/>
            <a:endParaRPr lang="de-DE" sz="1600" b="1">
              <a:solidFill>
                <a:schemeClr val="bg1"/>
              </a:solidFill>
            </a:endParaRPr>
          </a:p>
          <a:p>
            <a:pPr algn="r"/>
            <a:r>
              <a:rPr lang="de-DE" sz="1600" b="1">
                <a:solidFill>
                  <a:schemeClr val="bg1"/>
                </a:solidFill>
              </a:rPr>
              <a:t>			Methodenkompetenz</a:t>
            </a:r>
          </a:p>
        </p:txBody>
      </p:sp>
      <p:sp>
        <p:nvSpPr>
          <p:cNvPr id="14339" name="Text Box 18"/>
          <p:cNvSpPr txBox="1">
            <a:spLocks noChangeArrowheads="1"/>
          </p:cNvSpPr>
          <p:nvPr/>
        </p:nvSpPr>
        <p:spPr bwMode="auto">
          <a:xfrm>
            <a:off x="428625" y="1143000"/>
            <a:ext cx="4071938" cy="2554288"/>
          </a:xfrm>
          <a:prstGeom prst="rect">
            <a:avLst/>
          </a:prstGeom>
          <a:gradFill rotWithShape="1">
            <a:gsLst>
              <a:gs pos="0">
                <a:srgbClr val="FFFF00">
                  <a:alpha val="0"/>
                </a:srgbClr>
              </a:gs>
              <a:gs pos="100000">
                <a:srgbClr val="CC0099"/>
              </a:gs>
            </a:gsLst>
            <a:path path="shape">
              <a:fillToRect l="50000" t="50000" r="50000" b="50000"/>
            </a:path>
          </a:gradFill>
          <a:ln w="38100">
            <a:noFill/>
            <a:miter lim="800000"/>
            <a:headEnd/>
            <a:tailEnd/>
          </a:ln>
        </p:spPr>
        <p:txBody>
          <a:bodyPr>
            <a:spAutoFit/>
          </a:bodyPr>
          <a:lstStyle/>
          <a:p>
            <a:r>
              <a:rPr lang="de-DE" sz="1600" b="1">
                <a:solidFill>
                  <a:schemeClr val="bg1"/>
                </a:solidFill>
              </a:rPr>
              <a:t>Personale Kompetenz</a:t>
            </a:r>
            <a:br>
              <a:rPr lang="de-DE" sz="1600" b="1">
                <a:solidFill>
                  <a:schemeClr val="bg1"/>
                </a:solidFill>
              </a:rPr>
            </a:br>
            <a:endParaRPr lang="de-DE" sz="1600" b="1">
              <a:solidFill>
                <a:schemeClr val="bg1"/>
              </a:solidFill>
            </a:endParaRPr>
          </a:p>
          <a:p>
            <a:pPr algn="ctr"/>
            <a:endParaRPr lang="de-DE" sz="1600" b="1">
              <a:solidFill>
                <a:schemeClr val="bg1"/>
              </a:solidFill>
            </a:endParaRPr>
          </a:p>
          <a:p>
            <a:pPr algn="ctr"/>
            <a:endParaRPr lang="de-DE" sz="1600" b="1">
              <a:solidFill>
                <a:schemeClr val="bg1"/>
              </a:solidFill>
            </a:endParaRPr>
          </a:p>
          <a:p>
            <a:pPr algn="ctr"/>
            <a:endParaRPr lang="de-DE" sz="1600" b="1">
              <a:solidFill>
                <a:schemeClr val="bg1"/>
              </a:solidFill>
            </a:endParaRPr>
          </a:p>
          <a:p>
            <a:pPr algn="ctr"/>
            <a:endParaRPr lang="de-DE" sz="1600" b="1">
              <a:solidFill>
                <a:schemeClr val="bg1"/>
              </a:solidFill>
            </a:endParaRPr>
          </a:p>
          <a:p>
            <a:pPr algn="ctr"/>
            <a:endParaRPr lang="de-DE" sz="1600" b="1">
              <a:solidFill>
                <a:schemeClr val="bg1"/>
              </a:solidFill>
            </a:endParaRPr>
          </a:p>
          <a:p>
            <a:pPr algn="ctr"/>
            <a:endParaRPr lang="de-DE" sz="1600" b="1">
              <a:solidFill>
                <a:schemeClr val="bg1"/>
              </a:solidFill>
            </a:endParaRPr>
          </a:p>
          <a:p>
            <a:pPr algn="ctr"/>
            <a:endParaRPr lang="de-DE" sz="1600" b="1">
              <a:solidFill>
                <a:schemeClr val="bg1"/>
              </a:solidFill>
            </a:endParaRPr>
          </a:p>
          <a:p>
            <a:pPr algn="ctr"/>
            <a:endParaRPr lang="de-DE" sz="1600" b="1">
              <a:solidFill>
                <a:schemeClr val="bg1"/>
              </a:solidFill>
            </a:endParaRPr>
          </a:p>
        </p:txBody>
      </p:sp>
      <p:sp>
        <p:nvSpPr>
          <p:cNvPr id="138254" name="Text Box 14"/>
          <p:cNvSpPr txBox="1">
            <a:spLocks noChangeArrowheads="1"/>
          </p:cNvSpPr>
          <p:nvPr/>
        </p:nvSpPr>
        <p:spPr bwMode="auto">
          <a:xfrm>
            <a:off x="428625" y="3643313"/>
            <a:ext cx="4143375" cy="2554287"/>
          </a:xfrm>
          <a:prstGeom prst="rect">
            <a:avLst/>
          </a:prstGeom>
          <a:gradFill rotWithShape="1">
            <a:gsLst>
              <a:gs pos="0">
                <a:srgbClr val="057321">
                  <a:alpha val="0"/>
                </a:srgbClr>
              </a:gs>
              <a:gs pos="100000">
                <a:srgbClr val="0AF848"/>
              </a:gs>
            </a:gsLst>
            <a:path path="shape">
              <a:fillToRect l="50000" t="50000" r="50000" b="50000"/>
            </a:path>
          </a:gradFill>
          <a:ln w="9525">
            <a:noFill/>
            <a:miter lim="800000"/>
            <a:headEnd/>
            <a:tailEnd/>
          </a:ln>
        </p:spPr>
        <p:txBody>
          <a:bodyPr>
            <a:spAutoFit/>
          </a:bodyPr>
          <a:lstStyle/>
          <a:p>
            <a:pPr algn="ctr"/>
            <a:endParaRPr lang="de-DE" sz="1600" b="1">
              <a:solidFill>
                <a:schemeClr val="bg1"/>
              </a:solidFill>
            </a:endParaRPr>
          </a:p>
          <a:p>
            <a:pPr algn="ctr"/>
            <a:endParaRPr lang="de-DE" sz="1600" b="1">
              <a:solidFill>
                <a:schemeClr val="bg1"/>
              </a:solidFill>
            </a:endParaRPr>
          </a:p>
          <a:p>
            <a:pPr algn="ctr"/>
            <a:endParaRPr lang="de-DE" sz="1600" b="1">
              <a:solidFill>
                <a:schemeClr val="bg1"/>
              </a:solidFill>
            </a:endParaRPr>
          </a:p>
          <a:p>
            <a:pPr algn="ctr"/>
            <a:endParaRPr lang="de-DE" sz="1600" b="1">
              <a:solidFill>
                <a:schemeClr val="bg1"/>
              </a:solidFill>
            </a:endParaRPr>
          </a:p>
          <a:p>
            <a:pPr algn="ctr"/>
            <a:endParaRPr lang="de-DE" sz="1600" b="1">
              <a:solidFill>
                <a:schemeClr val="bg1"/>
              </a:solidFill>
            </a:endParaRPr>
          </a:p>
          <a:p>
            <a:pPr algn="ctr"/>
            <a:endParaRPr lang="de-DE" sz="1600" b="1">
              <a:solidFill>
                <a:schemeClr val="bg1"/>
              </a:solidFill>
            </a:endParaRPr>
          </a:p>
          <a:p>
            <a:pPr algn="ctr"/>
            <a:endParaRPr lang="de-DE" sz="1600" b="1">
              <a:solidFill>
                <a:schemeClr val="bg1"/>
              </a:solidFill>
            </a:endParaRPr>
          </a:p>
          <a:p>
            <a:pPr algn="ctr"/>
            <a:endParaRPr lang="de-DE" sz="1600" b="1">
              <a:solidFill>
                <a:schemeClr val="bg1"/>
              </a:solidFill>
            </a:endParaRPr>
          </a:p>
          <a:p>
            <a:pPr algn="ctr"/>
            <a:endParaRPr lang="de-DE" sz="1600" b="1">
              <a:solidFill>
                <a:schemeClr val="bg1"/>
              </a:solidFill>
            </a:endParaRPr>
          </a:p>
          <a:p>
            <a:r>
              <a:rPr lang="de-DE" sz="1600" b="1">
                <a:solidFill>
                  <a:schemeClr val="bg1"/>
                </a:solidFill>
              </a:rPr>
              <a:t>Sozialkompetenz</a:t>
            </a:r>
          </a:p>
        </p:txBody>
      </p:sp>
      <p:sp>
        <p:nvSpPr>
          <p:cNvPr id="138257" name="Text Box 17"/>
          <p:cNvSpPr txBox="1">
            <a:spLocks noChangeArrowheads="1"/>
          </p:cNvSpPr>
          <p:nvPr/>
        </p:nvSpPr>
        <p:spPr bwMode="auto">
          <a:xfrm>
            <a:off x="492125" y="404813"/>
            <a:ext cx="4111625" cy="503237"/>
          </a:xfrm>
          <a:prstGeom prst="rect">
            <a:avLst/>
          </a:prstGeom>
          <a:noFill/>
          <a:ln w="9525">
            <a:noFill/>
            <a:miter lim="800000"/>
            <a:headEnd/>
            <a:tailEnd/>
          </a:ln>
          <a:effectLst/>
        </p:spPr>
        <p:txBody>
          <a:bodyPr wrap="none" lIns="36000" tIns="36000" rIns="36000" bIns="36000">
            <a:spAutoFit/>
          </a:bodyPr>
          <a:lstStyle/>
          <a:p>
            <a:pPr eaLnBrk="0" hangingPunct="0">
              <a:spcBef>
                <a:spcPct val="30000"/>
              </a:spcBef>
              <a:defRPr/>
            </a:pPr>
            <a:r>
              <a:rPr lang="de-DE" sz="2800" dirty="0">
                <a:solidFill>
                  <a:schemeClr val="tx2"/>
                </a:solidFill>
                <a:latin typeface="MetaPlusBold-Roman" pitchFamily="34" charset="0"/>
                <a:ea typeface="+mj-ea"/>
                <a:cs typeface="+mj-cs"/>
              </a:rPr>
              <a:t>Die vier Kompetenzfelder</a:t>
            </a:r>
          </a:p>
        </p:txBody>
      </p:sp>
      <p:sp>
        <p:nvSpPr>
          <p:cNvPr id="138259" name="Text Box 19"/>
          <p:cNvSpPr txBox="1">
            <a:spLocks noChangeArrowheads="1"/>
          </p:cNvSpPr>
          <p:nvPr/>
        </p:nvSpPr>
        <p:spPr bwMode="auto">
          <a:xfrm>
            <a:off x="4500563" y="1143000"/>
            <a:ext cx="4214812" cy="2554288"/>
          </a:xfrm>
          <a:prstGeom prst="rect">
            <a:avLst/>
          </a:prstGeom>
          <a:gradFill rotWithShape="1">
            <a:gsLst>
              <a:gs pos="0">
                <a:srgbClr val="724106">
                  <a:alpha val="0"/>
                </a:srgbClr>
              </a:gs>
              <a:gs pos="100000">
                <a:srgbClr val="F68C0C"/>
              </a:gs>
            </a:gsLst>
            <a:path path="shape">
              <a:fillToRect l="50000" t="50000" r="50000" b="50000"/>
            </a:path>
          </a:gradFill>
          <a:ln w="9525">
            <a:noFill/>
            <a:miter lim="800000"/>
            <a:headEnd/>
            <a:tailEnd/>
          </a:ln>
        </p:spPr>
        <p:txBody>
          <a:bodyPr>
            <a:spAutoFit/>
          </a:bodyPr>
          <a:lstStyle/>
          <a:p>
            <a:pPr algn="ctr"/>
            <a:r>
              <a:rPr lang="de-DE" sz="1600" b="1">
                <a:solidFill>
                  <a:schemeClr val="bg1"/>
                </a:solidFill>
              </a:rPr>
              <a:t>		Fachkompetenz</a:t>
            </a:r>
          </a:p>
          <a:p>
            <a:pPr algn="ctr"/>
            <a:endParaRPr lang="de-DE" sz="1600" b="1">
              <a:solidFill>
                <a:schemeClr val="bg1"/>
              </a:solidFill>
            </a:endParaRPr>
          </a:p>
          <a:p>
            <a:pPr algn="ctr"/>
            <a:endParaRPr lang="de-DE" sz="1600" b="1">
              <a:solidFill>
                <a:schemeClr val="bg1"/>
              </a:solidFill>
            </a:endParaRPr>
          </a:p>
          <a:p>
            <a:pPr algn="ctr"/>
            <a:endParaRPr lang="de-DE" sz="1600" b="1">
              <a:solidFill>
                <a:schemeClr val="bg1"/>
              </a:solidFill>
            </a:endParaRPr>
          </a:p>
          <a:p>
            <a:pPr algn="ctr"/>
            <a:endParaRPr lang="de-DE" sz="1600" b="1">
              <a:solidFill>
                <a:schemeClr val="bg1"/>
              </a:solidFill>
            </a:endParaRPr>
          </a:p>
          <a:p>
            <a:pPr algn="ctr"/>
            <a:endParaRPr lang="de-DE" sz="1600" b="1">
              <a:solidFill>
                <a:schemeClr val="bg1"/>
              </a:solidFill>
            </a:endParaRPr>
          </a:p>
          <a:p>
            <a:pPr algn="ctr"/>
            <a:endParaRPr lang="de-DE" sz="1600" b="1">
              <a:solidFill>
                <a:schemeClr val="bg1"/>
              </a:solidFill>
            </a:endParaRPr>
          </a:p>
          <a:p>
            <a:pPr algn="ctr"/>
            <a:endParaRPr lang="de-DE" sz="1600" b="1">
              <a:solidFill>
                <a:schemeClr val="bg1"/>
              </a:solidFill>
            </a:endParaRPr>
          </a:p>
          <a:p>
            <a:pPr algn="ctr"/>
            <a:r>
              <a:rPr lang="de-DE" sz="1600" b="1">
                <a:solidFill>
                  <a:schemeClr val="bg1"/>
                </a:solidFill>
              </a:rPr>
              <a:t/>
            </a:r>
            <a:br>
              <a:rPr lang="de-DE" sz="1600" b="1">
                <a:solidFill>
                  <a:schemeClr val="bg1"/>
                </a:solidFill>
              </a:rPr>
            </a:br>
            <a:endParaRPr lang="de-DE" sz="1600" b="1">
              <a:solidFill>
                <a:schemeClr val="accent2"/>
              </a:solidFill>
            </a:endParaRPr>
          </a:p>
        </p:txBody>
      </p:sp>
      <p:sp>
        <p:nvSpPr>
          <p:cNvPr id="14343" name="Text Box 34"/>
          <p:cNvSpPr txBox="1">
            <a:spLocks noChangeArrowheads="1"/>
          </p:cNvSpPr>
          <p:nvPr/>
        </p:nvSpPr>
        <p:spPr bwMode="auto">
          <a:xfrm>
            <a:off x="571500" y="1785938"/>
            <a:ext cx="3643313" cy="523875"/>
          </a:xfrm>
          <a:prstGeom prst="rect">
            <a:avLst/>
          </a:prstGeom>
          <a:noFill/>
          <a:ln w="9525">
            <a:solidFill>
              <a:schemeClr val="tx1"/>
            </a:solidFill>
            <a:miter lim="800000"/>
            <a:headEnd/>
            <a:tailEnd/>
          </a:ln>
        </p:spPr>
        <p:txBody>
          <a:bodyPr>
            <a:spAutoFit/>
          </a:bodyPr>
          <a:lstStyle/>
          <a:p>
            <a:r>
              <a:rPr lang="de-DE" sz="1400" b="1" i="1"/>
              <a:t>Wie ich mit mir selbst umgehe; </a:t>
            </a:r>
            <a:br>
              <a:rPr lang="de-DE" sz="1400" b="1" i="1"/>
            </a:br>
            <a:r>
              <a:rPr lang="de-DE" sz="1400" b="1" i="1"/>
              <a:t>Welche Eigenschaften ich habe</a:t>
            </a:r>
          </a:p>
        </p:txBody>
      </p:sp>
      <p:sp>
        <p:nvSpPr>
          <p:cNvPr id="14344" name="Text Box 35"/>
          <p:cNvSpPr txBox="1">
            <a:spLocks noChangeArrowheads="1"/>
          </p:cNvSpPr>
          <p:nvPr/>
        </p:nvSpPr>
        <p:spPr bwMode="auto">
          <a:xfrm>
            <a:off x="4648200" y="1785938"/>
            <a:ext cx="3781425" cy="523875"/>
          </a:xfrm>
          <a:prstGeom prst="rect">
            <a:avLst/>
          </a:prstGeom>
          <a:noFill/>
          <a:ln w="9525">
            <a:solidFill>
              <a:schemeClr val="tx1"/>
            </a:solidFill>
            <a:miter lim="800000"/>
            <a:headEnd/>
            <a:tailEnd/>
          </a:ln>
        </p:spPr>
        <p:txBody>
          <a:bodyPr>
            <a:spAutoFit/>
          </a:bodyPr>
          <a:lstStyle/>
          <a:p>
            <a:r>
              <a:rPr lang="de-DE" sz="1400" b="1" i="1"/>
              <a:t>Was meine fachlich gelernten Voraussetzungen  sind</a:t>
            </a:r>
          </a:p>
        </p:txBody>
      </p:sp>
      <p:sp>
        <p:nvSpPr>
          <p:cNvPr id="14345" name="Text Box 36"/>
          <p:cNvSpPr txBox="1">
            <a:spLocks noChangeArrowheads="1"/>
          </p:cNvSpPr>
          <p:nvPr/>
        </p:nvSpPr>
        <p:spPr bwMode="auto">
          <a:xfrm>
            <a:off x="4643438" y="3690938"/>
            <a:ext cx="3641725" cy="523875"/>
          </a:xfrm>
          <a:prstGeom prst="rect">
            <a:avLst/>
          </a:prstGeom>
          <a:noFill/>
          <a:ln w="9525">
            <a:solidFill>
              <a:schemeClr val="tx1"/>
            </a:solidFill>
            <a:miter lim="800000"/>
            <a:headEnd/>
            <a:tailEnd/>
          </a:ln>
        </p:spPr>
        <p:txBody>
          <a:bodyPr>
            <a:spAutoFit/>
          </a:bodyPr>
          <a:lstStyle/>
          <a:p>
            <a:r>
              <a:rPr lang="de-DE" sz="1400" b="1" i="1"/>
              <a:t>Wie ich an Dinge/Aufgaben/Probleme herangehe</a:t>
            </a:r>
          </a:p>
        </p:txBody>
      </p:sp>
      <p:sp>
        <p:nvSpPr>
          <p:cNvPr id="14346" name="Text Box 37"/>
          <p:cNvSpPr txBox="1">
            <a:spLocks noChangeArrowheads="1"/>
          </p:cNvSpPr>
          <p:nvPr/>
        </p:nvSpPr>
        <p:spPr bwMode="auto">
          <a:xfrm>
            <a:off x="642938" y="3690938"/>
            <a:ext cx="3500437" cy="523875"/>
          </a:xfrm>
          <a:prstGeom prst="rect">
            <a:avLst/>
          </a:prstGeom>
          <a:noFill/>
          <a:ln w="9525">
            <a:solidFill>
              <a:schemeClr val="tx1"/>
            </a:solidFill>
            <a:miter lim="800000"/>
            <a:headEnd/>
            <a:tailEnd/>
          </a:ln>
        </p:spPr>
        <p:txBody>
          <a:bodyPr>
            <a:spAutoFit/>
          </a:bodyPr>
          <a:lstStyle/>
          <a:p>
            <a:r>
              <a:rPr lang="de-DE" sz="1400" b="1" i="1"/>
              <a:t>Wie ich mit anderen umgehe</a:t>
            </a:r>
            <a:br>
              <a:rPr lang="de-DE" sz="1400" b="1" i="1"/>
            </a:br>
            <a:endParaRPr lang="de-DE" sz="1400" b="1" i="1"/>
          </a:p>
        </p:txBody>
      </p:sp>
      <p:sp>
        <p:nvSpPr>
          <p:cNvPr id="16395" name="Foliennummernplatzhalter 17"/>
          <p:cNvSpPr>
            <a:spLocks noGrp="1"/>
          </p:cNvSpPr>
          <p:nvPr>
            <p:ph type="sldNum" sz="quarter" idx="10"/>
          </p:nvPr>
        </p:nvSpPr>
        <p:spPr>
          <a:noFill/>
        </p:spPr>
        <p:txBody>
          <a:bodyPr/>
          <a:lstStyle/>
          <a:p>
            <a:fld id="{1422551D-9534-42A9-AAA7-A6DC3A81200C}" type="slidenum">
              <a:rPr lang="de-DE" smtClean="0"/>
              <a:pPr/>
              <a:t>11</a:t>
            </a:fld>
            <a:endParaRPr lang="de-DE" smtClean="0"/>
          </a:p>
        </p:txBody>
      </p:sp>
      <p:sp>
        <p:nvSpPr>
          <p:cNvPr id="14348" name="Text Box 34"/>
          <p:cNvSpPr txBox="1">
            <a:spLocks noChangeArrowheads="1"/>
          </p:cNvSpPr>
          <p:nvPr/>
        </p:nvSpPr>
        <p:spPr bwMode="auto">
          <a:xfrm>
            <a:off x="642938" y="2357438"/>
            <a:ext cx="3714750" cy="1077912"/>
          </a:xfrm>
          <a:prstGeom prst="rect">
            <a:avLst/>
          </a:prstGeom>
          <a:gradFill rotWithShape="0">
            <a:gsLst>
              <a:gs pos="0">
                <a:srgbClr val="5E0047">
                  <a:alpha val="0"/>
                </a:srgbClr>
              </a:gs>
              <a:gs pos="100000">
                <a:srgbClr val="CC0099"/>
              </a:gs>
            </a:gsLst>
            <a:path path="shape">
              <a:fillToRect l="50000" t="50000" r="50000" b="50000"/>
            </a:path>
          </a:gradFill>
          <a:ln w="9525">
            <a:noFill/>
            <a:miter lim="800000"/>
            <a:headEnd/>
            <a:tailEnd/>
          </a:ln>
        </p:spPr>
        <p:txBody>
          <a:bodyPr>
            <a:spAutoFit/>
          </a:bodyPr>
          <a:lstStyle/>
          <a:p>
            <a:pPr>
              <a:buFont typeface="Arial" charset="0"/>
              <a:buChar char="•"/>
            </a:pPr>
            <a:r>
              <a:rPr lang="de-DE" sz="1600" b="1" i="1"/>
              <a:t> Lernfähigkeit</a:t>
            </a:r>
          </a:p>
          <a:p>
            <a:pPr>
              <a:buFont typeface="Arial" charset="0"/>
              <a:buChar char="•"/>
            </a:pPr>
            <a:r>
              <a:rPr lang="de-DE" sz="1600" b="1" i="1"/>
              <a:t> Ausdauer + Belastbarkeit</a:t>
            </a:r>
          </a:p>
          <a:p>
            <a:pPr>
              <a:buFont typeface="Arial" charset="0"/>
              <a:buChar char="•"/>
            </a:pPr>
            <a:r>
              <a:rPr lang="de-DE" sz="1600" b="1" i="1"/>
              <a:t> Selbstfürsorge (Gesunderhaltung)</a:t>
            </a:r>
          </a:p>
          <a:p>
            <a:pPr>
              <a:buFont typeface="Arial" charset="0"/>
              <a:buChar char="•"/>
            </a:pPr>
            <a:r>
              <a:rPr lang="de-DE" sz="1600" b="1" i="1"/>
              <a:t>………..</a:t>
            </a:r>
          </a:p>
        </p:txBody>
      </p:sp>
      <p:sp>
        <p:nvSpPr>
          <p:cNvPr id="14349" name="Text Box 34"/>
          <p:cNvSpPr txBox="1">
            <a:spLocks noChangeArrowheads="1"/>
          </p:cNvSpPr>
          <p:nvPr/>
        </p:nvSpPr>
        <p:spPr bwMode="auto">
          <a:xfrm>
            <a:off x="4572000" y="2422525"/>
            <a:ext cx="4143375" cy="1077913"/>
          </a:xfrm>
          <a:prstGeom prst="rect">
            <a:avLst/>
          </a:prstGeom>
          <a:noFill/>
          <a:ln w="9525">
            <a:noFill/>
            <a:miter lim="800000"/>
            <a:headEnd/>
            <a:tailEnd/>
          </a:ln>
        </p:spPr>
        <p:txBody>
          <a:bodyPr>
            <a:spAutoFit/>
          </a:bodyPr>
          <a:lstStyle/>
          <a:p>
            <a:pPr>
              <a:buFont typeface="Arial" charset="0"/>
              <a:buChar char="•"/>
            </a:pPr>
            <a:r>
              <a:rPr lang="de-DE" sz="1600" b="1" i="1"/>
              <a:t> Umgang mit Maschinen</a:t>
            </a:r>
          </a:p>
          <a:p>
            <a:pPr>
              <a:buFont typeface="Arial" charset="0"/>
              <a:buChar char="•"/>
            </a:pPr>
            <a:r>
              <a:rPr lang="de-DE" sz="1600" b="1" i="1"/>
              <a:t> Kenntnis von Sicherheitsvorschriften</a:t>
            </a:r>
          </a:p>
          <a:p>
            <a:pPr>
              <a:buFont typeface="Arial" charset="0"/>
              <a:buChar char="•"/>
            </a:pPr>
            <a:r>
              <a:rPr lang="de-DE" sz="1600" b="1" i="1"/>
              <a:t> Handwerkliche Kompetenz</a:t>
            </a:r>
          </a:p>
          <a:p>
            <a:pPr>
              <a:buFont typeface="Arial" charset="0"/>
              <a:buChar char="•"/>
            </a:pPr>
            <a:r>
              <a:rPr lang="de-DE" sz="1600" b="1" i="1"/>
              <a:t> …………..</a:t>
            </a:r>
          </a:p>
        </p:txBody>
      </p:sp>
      <p:sp>
        <p:nvSpPr>
          <p:cNvPr id="14350" name="Text Box 34"/>
          <p:cNvSpPr txBox="1">
            <a:spLocks noChangeArrowheads="1"/>
          </p:cNvSpPr>
          <p:nvPr/>
        </p:nvSpPr>
        <p:spPr bwMode="auto">
          <a:xfrm>
            <a:off x="714375" y="4279900"/>
            <a:ext cx="3714750" cy="1077913"/>
          </a:xfrm>
          <a:prstGeom prst="rect">
            <a:avLst/>
          </a:prstGeom>
          <a:noFill/>
          <a:ln w="9525">
            <a:noFill/>
            <a:miter lim="800000"/>
            <a:headEnd/>
            <a:tailEnd/>
          </a:ln>
        </p:spPr>
        <p:txBody>
          <a:bodyPr>
            <a:spAutoFit/>
          </a:bodyPr>
          <a:lstStyle/>
          <a:p>
            <a:pPr>
              <a:buFont typeface="Arial" charset="0"/>
              <a:buChar char="•"/>
            </a:pPr>
            <a:r>
              <a:rPr lang="de-DE" sz="1600" b="1" i="1"/>
              <a:t> Andere in Gruppen integrieren</a:t>
            </a:r>
          </a:p>
          <a:p>
            <a:pPr>
              <a:buFont typeface="Arial" charset="0"/>
              <a:buChar char="•"/>
            </a:pPr>
            <a:r>
              <a:rPr lang="de-DE" sz="1600" b="1" i="1"/>
              <a:t> Anpassungsbereitschaft</a:t>
            </a:r>
          </a:p>
          <a:p>
            <a:pPr>
              <a:buFont typeface="Arial" charset="0"/>
              <a:buChar char="•"/>
            </a:pPr>
            <a:r>
              <a:rPr lang="de-DE" sz="1600" b="1" i="1"/>
              <a:t> Gemeinsam eine Aufgabe lösen</a:t>
            </a:r>
          </a:p>
          <a:p>
            <a:pPr>
              <a:buFont typeface="Arial" charset="0"/>
              <a:buChar char="•"/>
            </a:pPr>
            <a:r>
              <a:rPr lang="de-DE" sz="1600" b="1" i="1"/>
              <a:t> …………..</a:t>
            </a:r>
          </a:p>
        </p:txBody>
      </p:sp>
      <p:sp>
        <p:nvSpPr>
          <p:cNvPr id="14351" name="Text Box 34"/>
          <p:cNvSpPr txBox="1">
            <a:spLocks noChangeArrowheads="1"/>
          </p:cNvSpPr>
          <p:nvPr/>
        </p:nvSpPr>
        <p:spPr bwMode="auto">
          <a:xfrm>
            <a:off x="4714875" y="4248150"/>
            <a:ext cx="4214813" cy="1323975"/>
          </a:xfrm>
          <a:prstGeom prst="rect">
            <a:avLst/>
          </a:prstGeom>
          <a:noFill/>
          <a:ln w="9525">
            <a:noFill/>
            <a:miter lim="800000"/>
            <a:headEnd/>
            <a:tailEnd/>
          </a:ln>
        </p:spPr>
        <p:txBody>
          <a:bodyPr>
            <a:spAutoFit/>
          </a:bodyPr>
          <a:lstStyle/>
          <a:p>
            <a:pPr>
              <a:buFont typeface="Arial" charset="0"/>
              <a:buChar char="•"/>
            </a:pPr>
            <a:r>
              <a:rPr lang="de-DE" sz="1600" b="1" i="1"/>
              <a:t> Besprechungen leiten</a:t>
            </a:r>
          </a:p>
          <a:p>
            <a:pPr>
              <a:buFont typeface="Arial" charset="0"/>
              <a:buChar char="•"/>
            </a:pPr>
            <a:r>
              <a:rPr lang="de-DE" sz="1600" b="1" i="1"/>
              <a:t> Planen, organisieren, Zeiteinteilung</a:t>
            </a:r>
          </a:p>
          <a:p>
            <a:pPr>
              <a:buFont typeface="Arial" charset="0"/>
              <a:buChar char="•"/>
            </a:pPr>
            <a:r>
              <a:rPr lang="de-DE" sz="1600" b="1" i="1"/>
              <a:t> Methoden zum Wissenserwerb </a:t>
            </a:r>
            <a:br>
              <a:rPr lang="de-DE" sz="1600" b="1" i="1"/>
            </a:br>
            <a:r>
              <a:rPr lang="de-DE" sz="1600" b="1" i="1"/>
              <a:t>  beherrschen</a:t>
            </a:r>
          </a:p>
          <a:p>
            <a:pPr>
              <a:buFont typeface="Arial" charset="0"/>
              <a:buChar char="•"/>
            </a:pPr>
            <a:r>
              <a:rPr lang="de-DE" sz="1600" b="1" i="1"/>
              <a:t> …………..</a:t>
            </a:r>
          </a:p>
        </p:txBody>
      </p:sp>
      <p:sp>
        <p:nvSpPr>
          <p:cNvPr id="16400" name="Line 20"/>
          <p:cNvSpPr>
            <a:spLocks noChangeShapeType="1"/>
          </p:cNvSpPr>
          <p:nvPr/>
        </p:nvSpPr>
        <p:spPr bwMode="auto">
          <a:xfrm>
            <a:off x="4500563" y="1143000"/>
            <a:ext cx="71437" cy="5072063"/>
          </a:xfrm>
          <a:prstGeom prst="line">
            <a:avLst/>
          </a:prstGeom>
          <a:noFill/>
          <a:ln w="28575">
            <a:solidFill>
              <a:schemeClr val="tx1"/>
            </a:solidFill>
            <a:round/>
            <a:headEnd/>
            <a:tailEnd/>
          </a:ln>
        </p:spPr>
        <p:txBody>
          <a:bodyPr/>
          <a:lstStyle/>
          <a:p>
            <a:endParaRPr lang="de-DE"/>
          </a:p>
        </p:txBody>
      </p:sp>
      <p:sp>
        <p:nvSpPr>
          <p:cNvPr id="16401" name="Line 21"/>
          <p:cNvSpPr>
            <a:spLocks noChangeShapeType="1"/>
          </p:cNvSpPr>
          <p:nvPr/>
        </p:nvSpPr>
        <p:spPr bwMode="auto">
          <a:xfrm rot="16200000" flipV="1">
            <a:off x="4572001" y="-285750"/>
            <a:ext cx="0" cy="7858125"/>
          </a:xfrm>
          <a:prstGeom prst="line">
            <a:avLst/>
          </a:prstGeom>
          <a:noFill/>
          <a:ln w="28575">
            <a:solidFill>
              <a:schemeClr val="tx1"/>
            </a:solidFill>
            <a:round/>
            <a:headEnd/>
            <a:tailEnd/>
          </a:ln>
        </p:spPr>
        <p:txBody>
          <a:bodyPr/>
          <a:lstStyle/>
          <a:p>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blinds(horizontal)">
                                      <p:cBhvr>
                                        <p:cTn id="7" dur="500"/>
                                        <p:tgtEl>
                                          <p:spTgt spid="1433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343"/>
                                        </p:tgtEl>
                                        <p:attrNameLst>
                                          <p:attrName>style.visibility</p:attrName>
                                        </p:attrNameLst>
                                      </p:cBhvr>
                                      <p:to>
                                        <p:strVal val="visible"/>
                                      </p:to>
                                    </p:set>
                                    <p:animEffect transition="in" filter="blinds(horizontal)">
                                      <p:cBhvr>
                                        <p:cTn id="12" dur="500"/>
                                        <p:tgtEl>
                                          <p:spTgt spid="1434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348"/>
                                        </p:tgtEl>
                                        <p:attrNameLst>
                                          <p:attrName>style.visibility</p:attrName>
                                        </p:attrNameLst>
                                      </p:cBhvr>
                                      <p:to>
                                        <p:strVal val="visible"/>
                                      </p:to>
                                    </p:set>
                                    <p:animEffect transition="in" filter="blinds(horizontal)">
                                      <p:cBhvr>
                                        <p:cTn id="17" dur="500"/>
                                        <p:tgtEl>
                                          <p:spTgt spid="1434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3825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4344"/>
                                        </p:tgtEl>
                                        <p:attrNameLst>
                                          <p:attrName>style.visibility</p:attrName>
                                        </p:attrNameLst>
                                      </p:cBhvr>
                                      <p:to>
                                        <p:strVal val="visible"/>
                                      </p:to>
                                    </p:set>
                                    <p:animEffect transition="in" filter="blinds(horizontal)">
                                      <p:cBhvr>
                                        <p:cTn id="26" dur="500"/>
                                        <p:tgtEl>
                                          <p:spTgt spid="14344"/>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4349"/>
                                        </p:tgtEl>
                                        <p:attrNameLst>
                                          <p:attrName>style.visibility</p:attrName>
                                        </p:attrNameLst>
                                      </p:cBhvr>
                                      <p:to>
                                        <p:strVal val="visible"/>
                                      </p:to>
                                    </p:set>
                                    <p:animEffect transition="in" filter="blinds(horizontal)">
                                      <p:cBhvr>
                                        <p:cTn id="31" dur="500"/>
                                        <p:tgtEl>
                                          <p:spTgt spid="14349"/>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3825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4345"/>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4351"/>
                                        </p:tgtEl>
                                        <p:attrNameLst>
                                          <p:attrName>style.visibility</p:attrName>
                                        </p:attrNameLst>
                                      </p:cBhvr>
                                      <p:to>
                                        <p:strVal val="visible"/>
                                      </p:to>
                                    </p:set>
                                    <p:animEffect transition="in" filter="blinds(horizontal)">
                                      <p:cBhvr>
                                        <p:cTn id="44" dur="500"/>
                                        <p:tgtEl>
                                          <p:spTgt spid="14351"/>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3825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14346"/>
                                        </p:tgtEl>
                                        <p:attrNameLst>
                                          <p:attrName>style.visibility</p:attrName>
                                        </p:attrNameLst>
                                      </p:cBhvr>
                                      <p:to>
                                        <p:strVal val="visible"/>
                                      </p:to>
                                    </p:set>
                                    <p:animEffect transition="in" filter="wipe(down)">
                                      <p:cBhvr>
                                        <p:cTn id="53" dur="500"/>
                                        <p:tgtEl>
                                          <p:spTgt spid="14346"/>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14350"/>
                                        </p:tgtEl>
                                        <p:attrNameLst>
                                          <p:attrName>style.visibility</p:attrName>
                                        </p:attrNameLst>
                                      </p:cBhvr>
                                      <p:to>
                                        <p:strVal val="visible"/>
                                      </p:to>
                                    </p:set>
                                    <p:animEffect transition="in" filter="wipe(down)">
                                      <p:cBhvr>
                                        <p:cTn id="58" dur="500"/>
                                        <p:tgtEl>
                                          <p:spTgt spid="143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55" grpId="0" animBg="1"/>
      <p:bldP spid="14339" grpId="0" animBg="1"/>
      <p:bldP spid="138254" grpId="0" animBg="1"/>
      <p:bldP spid="138259" grpId="0" animBg="1"/>
      <p:bldP spid="14343" grpId="0" animBg="1"/>
      <p:bldP spid="14344" grpId="0" animBg="1"/>
      <p:bldP spid="14345" grpId="0" animBg="1"/>
      <p:bldP spid="14346" grpId="0" animBg="1"/>
      <p:bldP spid="14348" grpId="0" animBg="1"/>
      <p:bldP spid="14349" grpId="0"/>
      <p:bldP spid="14350" grpId="0"/>
      <p:bldP spid="1435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p:cNvSpPr>
            <a:spLocks noGrp="1"/>
          </p:cNvSpPr>
          <p:nvPr>
            <p:ph type="title"/>
          </p:nvPr>
        </p:nvSpPr>
        <p:spPr/>
        <p:txBody>
          <a:bodyPr/>
          <a:lstStyle/>
          <a:p>
            <a:r>
              <a:rPr lang="de-DE" smtClean="0"/>
              <a:t>Backup</a:t>
            </a:r>
            <a:br>
              <a:rPr lang="de-DE" smtClean="0"/>
            </a:br>
            <a:endParaRPr lang="de-DE" smtClean="0"/>
          </a:p>
        </p:txBody>
      </p:sp>
    </p:spTree>
  </p:cSld>
  <p:clrMapOvr>
    <a:masterClrMapping/>
  </p:clrMapOvr>
  <p:transition>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p:cNvSpPr>
            <a:spLocks noGrp="1"/>
          </p:cNvSpPr>
          <p:nvPr>
            <p:ph type="title"/>
          </p:nvPr>
        </p:nvSpPr>
        <p:spPr>
          <a:xfrm>
            <a:off x="468313" y="260350"/>
            <a:ext cx="8229600" cy="1143000"/>
          </a:xfrm>
        </p:spPr>
        <p:txBody>
          <a:bodyPr/>
          <a:lstStyle/>
          <a:p>
            <a:pPr eaLnBrk="1" hangingPunct="1"/>
            <a:r>
              <a:rPr lang="de-DE" smtClean="0">
                <a:latin typeface="Tahoma" pitchFamily="4" charset="0"/>
                <a:cs typeface="Tahoma" pitchFamily="4" charset="0"/>
              </a:rPr>
              <a:t>KAIROS – Anwendung für Führungskräfte</a:t>
            </a:r>
          </a:p>
        </p:txBody>
      </p:sp>
      <p:pic>
        <p:nvPicPr>
          <p:cNvPr id="18435" name="Grafik 4" descr="DSCI0023agenda.jpg"/>
          <p:cNvPicPr>
            <a:picLocks noChangeAspect="1"/>
          </p:cNvPicPr>
          <p:nvPr/>
        </p:nvPicPr>
        <p:blipFill>
          <a:blip r:embed="rId3" cstate="print"/>
          <a:srcRect/>
          <a:stretch>
            <a:fillRect/>
          </a:stretch>
        </p:blipFill>
        <p:spPr bwMode="auto">
          <a:xfrm>
            <a:off x="4953000" y="1752600"/>
            <a:ext cx="3886200" cy="4105275"/>
          </a:xfrm>
          <a:prstGeom prst="rect">
            <a:avLst/>
          </a:prstGeom>
          <a:noFill/>
          <a:ln w="9525">
            <a:noFill/>
            <a:miter lim="800000"/>
            <a:headEnd/>
            <a:tailEnd/>
          </a:ln>
        </p:spPr>
      </p:pic>
      <p:sp>
        <p:nvSpPr>
          <p:cNvPr id="18436" name="Textfeld 3"/>
          <p:cNvSpPr txBox="1">
            <a:spLocks noChangeArrowheads="1"/>
          </p:cNvSpPr>
          <p:nvPr/>
        </p:nvSpPr>
        <p:spPr bwMode="auto">
          <a:xfrm>
            <a:off x="533400" y="1143000"/>
            <a:ext cx="4343400" cy="5632450"/>
          </a:xfrm>
          <a:prstGeom prst="rect">
            <a:avLst/>
          </a:prstGeom>
          <a:noFill/>
          <a:ln w="0">
            <a:noFill/>
            <a:miter lim="800000"/>
            <a:headEnd/>
            <a:tailEnd/>
          </a:ln>
        </p:spPr>
        <p:txBody>
          <a:bodyPr>
            <a:spAutoFit/>
          </a:bodyPr>
          <a:lstStyle/>
          <a:p>
            <a:endParaRPr lang="de-DE"/>
          </a:p>
          <a:p>
            <a:r>
              <a:rPr lang="de-DE"/>
              <a:t>Nach Howard Gardner bedeutet Führung auszuüben auch eine Vermittlung von „Geschichten“ und „Gegengeschichten“ zum Mainstream</a:t>
            </a:r>
          </a:p>
          <a:p>
            <a:endParaRPr lang="de-DE"/>
          </a:p>
          <a:p>
            <a:r>
              <a:rPr lang="de-DE"/>
              <a:t>Welche „Geschichte“ erzähle ich als Führungskraft –wofür stehe ich?</a:t>
            </a:r>
          </a:p>
          <a:p>
            <a:endParaRPr lang="de-DE"/>
          </a:p>
          <a:p>
            <a:r>
              <a:rPr lang="de-DE"/>
              <a:t>Welche biografischen Wurzeln hat meine Führung?</a:t>
            </a:r>
          </a:p>
          <a:p>
            <a:endParaRPr lang="de-DE"/>
          </a:p>
          <a:p>
            <a:r>
              <a:rPr lang="de-DE"/>
              <a:t>Wann habe ich angefangen zu „führen“</a:t>
            </a:r>
          </a:p>
          <a:p>
            <a:endParaRPr lang="de-DE"/>
          </a:p>
          <a:p>
            <a:r>
              <a:rPr lang="de-DE"/>
              <a:t>Was macht meine Führungsphilosophie aus?</a:t>
            </a:r>
          </a:p>
          <a:p>
            <a:endParaRPr lang="de-DE"/>
          </a:p>
          <a:p>
            <a:r>
              <a:rPr lang="de-DE"/>
              <a:t>Welche Vorbilder? Welche Anti-Bilder</a:t>
            </a:r>
          </a:p>
          <a:p>
            <a:endParaRPr lang="de-DE"/>
          </a:p>
          <a:p>
            <a:endParaRPr lang="de-DE"/>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
          <p:cNvSpPr>
            <a:spLocks noGrp="1"/>
          </p:cNvSpPr>
          <p:nvPr>
            <p:ph type="title"/>
          </p:nvPr>
        </p:nvSpPr>
        <p:spPr/>
        <p:txBody>
          <a:bodyPr/>
          <a:lstStyle/>
          <a:p>
            <a:r>
              <a:rPr lang="de-DE" smtClean="0"/>
              <a:t>Quellen</a:t>
            </a:r>
          </a:p>
        </p:txBody>
      </p:sp>
      <p:sp>
        <p:nvSpPr>
          <p:cNvPr id="19459" name="Inhaltsplatzhalter 2"/>
          <p:cNvSpPr>
            <a:spLocks noGrp="1"/>
          </p:cNvSpPr>
          <p:nvPr>
            <p:ph idx="1"/>
          </p:nvPr>
        </p:nvSpPr>
        <p:spPr>
          <a:xfrm>
            <a:off x="457200" y="1517650"/>
            <a:ext cx="8229600" cy="4340225"/>
          </a:xfrm>
        </p:spPr>
        <p:txBody>
          <a:bodyPr/>
          <a:lstStyle/>
          <a:p>
            <a:endParaRPr lang="de-DE" smtClean="0"/>
          </a:p>
          <a:p>
            <a:r>
              <a:rPr lang="de-DE" smtClean="0"/>
              <a:t>Kompetenzen: Lang-von Wins/Triebel: Kompetenzorientierte Laufbahnentwicklung</a:t>
            </a:r>
          </a:p>
          <a:p>
            <a:r>
              <a:rPr lang="de-DE" smtClean="0"/>
              <a:t>360 Grad Perspektive der Realität und Motivation: CCB in Anlehnung an K. Wilber</a:t>
            </a:r>
          </a:p>
          <a:p>
            <a:r>
              <a:rPr lang="de-DE" smtClean="0"/>
              <a:t>Maßnahmen gegen Demotivation: Wunderer/Küppers: </a:t>
            </a:r>
            <a:br>
              <a:rPr lang="de-DE" smtClean="0"/>
            </a:br>
            <a:r>
              <a:rPr lang="de-DE" smtClean="0"/>
              <a:t>Demotivation und Remotivation (2003), S. 181f</a:t>
            </a:r>
          </a:p>
          <a:p>
            <a:endParaRPr lang="de-DE" smtClean="0"/>
          </a:p>
        </p:txBody>
      </p:sp>
      <p:sp>
        <p:nvSpPr>
          <p:cNvPr id="19460" name="Foliennummernplatzhalter 3"/>
          <p:cNvSpPr>
            <a:spLocks noGrp="1"/>
          </p:cNvSpPr>
          <p:nvPr>
            <p:ph type="sldNum" sz="quarter" idx="10"/>
          </p:nvPr>
        </p:nvSpPr>
        <p:spPr>
          <a:noFill/>
        </p:spPr>
        <p:txBody>
          <a:bodyPr/>
          <a:lstStyle/>
          <a:p>
            <a:fld id="{D67DE8E1-1CA8-4E93-80D3-B0250D94A227}" type="slidenum">
              <a:rPr lang="de-DE" smtClean="0"/>
              <a:pPr/>
              <a:t>14</a:t>
            </a:fld>
            <a:endParaRPr lang="de-DE"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p:cNvSpPr txBox="1">
            <a:spLocks/>
          </p:cNvSpPr>
          <p:nvPr/>
        </p:nvSpPr>
        <p:spPr bwMode="auto">
          <a:xfrm>
            <a:off x="414338" y="0"/>
            <a:ext cx="8229600" cy="1143000"/>
          </a:xfrm>
          <a:prstGeom prst="rect">
            <a:avLst/>
          </a:prstGeom>
          <a:noFill/>
          <a:ln w="9525">
            <a:noFill/>
            <a:miter lim="800000"/>
            <a:headEnd/>
            <a:tailEnd/>
          </a:ln>
        </p:spPr>
        <p:txBody>
          <a:bodyPr/>
          <a:lstStyle/>
          <a:p>
            <a:endParaRPr lang="de-DE" sz="2800">
              <a:solidFill>
                <a:schemeClr val="tx2"/>
              </a:solidFill>
              <a:latin typeface="MetaPlusBold-Roman" pitchFamily="34" charset="0"/>
            </a:endParaRPr>
          </a:p>
          <a:p>
            <a:r>
              <a:rPr lang="de-DE" sz="2800">
                <a:solidFill>
                  <a:schemeClr val="tx2"/>
                </a:solidFill>
                <a:latin typeface="MetaPlusBold-Roman" pitchFamily="34" charset="0"/>
              </a:rPr>
              <a:t>Die ganze Realität: 360 Grad Perspektiven </a:t>
            </a:r>
          </a:p>
        </p:txBody>
      </p:sp>
      <p:sp>
        <p:nvSpPr>
          <p:cNvPr id="29" name="Inhaltsplatzhalter 2"/>
          <p:cNvSpPr txBox="1">
            <a:spLocks/>
          </p:cNvSpPr>
          <p:nvPr/>
        </p:nvSpPr>
        <p:spPr>
          <a:xfrm>
            <a:off x="571500" y="1571625"/>
            <a:ext cx="8229600" cy="4268788"/>
          </a:xfrm>
          <a:prstGeom prst="rect">
            <a:avLst/>
          </a:prstGeom>
        </p:spPr>
        <p:txBody>
          <a:bodyPr/>
          <a:lstStyle/>
          <a:p>
            <a:pPr marL="514350" indent="-514350">
              <a:lnSpc>
                <a:spcPct val="150000"/>
              </a:lnSpc>
              <a:spcBef>
                <a:spcPct val="20000"/>
              </a:spcBef>
              <a:defRPr/>
            </a:pPr>
            <a:endParaRPr lang="de-DE" sz="2000" kern="0" dirty="0">
              <a:latin typeface="MetaPlusNormal-Roman" pitchFamily="34" charset="0"/>
            </a:endParaRPr>
          </a:p>
          <a:p>
            <a:pPr marL="514350" indent="-514350">
              <a:spcBef>
                <a:spcPct val="20000"/>
              </a:spcBef>
              <a:defRPr/>
            </a:pPr>
            <a:endParaRPr lang="de-DE" sz="2000" kern="0" dirty="0">
              <a:latin typeface="MetaPlusNormal-Roman" pitchFamily="34" charset="0"/>
            </a:endParaRPr>
          </a:p>
        </p:txBody>
      </p:sp>
      <p:sp>
        <p:nvSpPr>
          <p:cNvPr id="20484" name="Foliennummernplatzhalter 29"/>
          <p:cNvSpPr>
            <a:spLocks noGrp="1"/>
          </p:cNvSpPr>
          <p:nvPr>
            <p:ph type="sldNum" sz="quarter" idx="10"/>
          </p:nvPr>
        </p:nvSpPr>
        <p:spPr>
          <a:noFill/>
        </p:spPr>
        <p:txBody>
          <a:bodyPr/>
          <a:lstStyle/>
          <a:p>
            <a:fld id="{F4AF6AF1-5B42-40AF-82E9-97124CBF0749}" type="slidenum">
              <a:rPr lang="de-DE" smtClean="0"/>
              <a:pPr/>
              <a:t>15</a:t>
            </a:fld>
            <a:endParaRPr lang="de-DE" smtClean="0"/>
          </a:p>
        </p:txBody>
      </p:sp>
      <p:pic>
        <p:nvPicPr>
          <p:cNvPr id="20485" name="Grafik 4" descr="3Perspektiven.png"/>
          <p:cNvPicPr>
            <a:picLocks noChangeAspect="1"/>
          </p:cNvPicPr>
          <p:nvPr/>
        </p:nvPicPr>
        <p:blipFill>
          <a:blip r:embed="rId3" cstate="print"/>
          <a:srcRect/>
          <a:stretch>
            <a:fillRect/>
          </a:stretch>
        </p:blipFill>
        <p:spPr bwMode="auto">
          <a:xfrm>
            <a:off x="2071688" y="1428750"/>
            <a:ext cx="5000625" cy="4627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54" name="Text Box 14"/>
          <p:cNvSpPr txBox="1">
            <a:spLocks noChangeArrowheads="1"/>
          </p:cNvSpPr>
          <p:nvPr/>
        </p:nvSpPr>
        <p:spPr bwMode="auto">
          <a:xfrm>
            <a:off x="3409950" y="4581525"/>
            <a:ext cx="1296988" cy="457200"/>
          </a:xfrm>
          <a:prstGeom prst="rect">
            <a:avLst/>
          </a:prstGeom>
          <a:gradFill rotWithShape="1">
            <a:gsLst>
              <a:gs pos="0">
                <a:srgbClr val="057321"/>
              </a:gs>
              <a:gs pos="100000">
                <a:srgbClr val="0AF848"/>
              </a:gs>
            </a:gsLst>
            <a:path path="shape">
              <a:fillToRect l="50000" t="50000" r="50000" b="50000"/>
            </a:path>
          </a:gradFill>
          <a:ln w="9525">
            <a:noFill/>
            <a:miter lim="800000"/>
            <a:headEnd/>
            <a:tailEnd/>
          </a:ln>
        </p:spPr>
        <p:txBody>
          <a:bodyPr>
            <a:spAutoFit/>
          </a:bodyPr>
          <a:lstStyle/>
          <a:p>
            <a:pPr algn="ctr"/>
            <a:r>
              <a:rPr lang="de-DE" sz="1200" b="1">
                <a:solidFill>
                  <a:schemeClr val="bg1"/>
                </a:solidFill>
              </a:rPr>
              <a:t>Beziehungen</a:t>
            </a:r>
          </a:p>
          <a:p>
            <a:pPr algn="ctr"/>
            <a:r>
              <a:rPr lang="de-DE" sz="1200" b="1">
                <a:solidFill>
                  <a:schemeClr val="bg1"/>
                </a:solidFill>
              </a:rPr>
              <a:t>Kultur</a:t>
            </a:r>
          </a:p>
        </p:txBody>
      </p:sp>
      <p:sp>
        <p:nvSpPr>
          <p:cNvPr id="138257" name="Text Box 17"/>
          <p:cNvSpPr txBox="1">
            <a:spLocks noChangeArrowheads="1"/>
          </p:cNvSpPr>
          <p:nvPr/>
        </p:nvSpPr>
        <p:spPr bwMode="auto">
          <a:xfrm>
            <a:off x="492125" y="404813"/>
            <a:ext cx="5291138" cy="503237"/>
          </a:xfrm>
          <a:prstGeom prst="rect">
            <a:avLst/>
          </a:prstGeom>
          <a:noFill/>
          <a:ln w="9525">
            <a:noFill/>
            <a:miter lim="800000"/>
            <a:headEnd/>
            <a:tailEnd/>
          </a:ln>
          <a:effectLst/>
        </p:spPr>
        <p:txBody>
          <a:bodyPr wrap="none" lIns="36000" tIns="36000" rIns="36000" bIns="36000">
            <a:spAutoFit/>
          </a:bodyPr>
          <a:lstStyle/>
          <a:p>
            <a:pPr eaLnBrk="0" hangingPunct="0">
              <a:spcBef>
                <a:spcPct val="30000"/>
              </a:spcBef>
              <a:defRPr/>
            </a:pPr>
            <a:r>
              <a:rPr lang="de-DE" sz="2800" dirty="0">
                <a:solidFill>
                  <a:schemeClr val="tx2"/>
                </a:solidFill>
                <a:latin typeface="MetaPlusBold-Roman" pitchFamily="34" charset="0"/>
                <a:ea typeface="+mj-ea"/>
                <a:cs typeface="+mj-cs"/>
              </a:rPr>
              <a:t>360 Grad Perspektive Motivation</a:t>
            </a:r>
          </a:p>
        </p:txBody>
      </p:sp>
      <p:sp>
        <p:nvSpPr>
          <p:cNvPr id="138258" name="Text Box 18"/>
          <p:cNvSpPr txBox="1">
            <a:spLocks noChangeArrowheads="1"/>
          </p:cNvSpPr>
          <p:nvPr/>
        </p:nvSpPr>
        <p:spPr bwMode="auto">
          <a:xfrm>
            <a:off x="3643313" y="2132013"/>
            <a:ext cx="850900" cy="523875"/>
          </a:xfrm>
          <a:prstGeom prst="rect">
            <a:avLst/>
          </a:prstGeom>
          <a:gradFill rotWithShape="1">
            <a:gsLst>
              <a:gs pos="0">
                <a:srgbClr val="5E0047"/>
              </a:gs>
              <a:gs pos="100000">
                <a:srgbClr val="CC0099"/>
              </a:gs>
            </a:gsLst>
            <a:path path="shape">
              <a:fillToRect l="50000" t="50000" r="50000" b="50000"/>
            </a:path>
          </a:gradFill>
          <a:ln w="38100">
            <a:noFill/>
            <a:miter lim="800000"/>
            <a:headEnd/>
            <a:tailEnd/>
          </a:ln>
        </p:spPr>
        <p:txBody>
          <a:bodyPr wrap="none">
            <a:spAutoFit/>
          </a:bodyPr>
          <a:lstStyle/>
          <a:p>
            <a:pPr algn="ctr"/>
            <a:r>
              <a:rPr lang="de-DE" sz="1400" b="1">
                <a:solidFill>
                  <a:schemeClr val="bg1"/>
                </a:solidFill>
              </a:rPr>
              <a:t>Persön-</a:t>
            </a:r>
            <a:br>
              <a:rPr lang="de-DE" sz="1400" b="1">
                <a:solidFill>
                  <a:schemeClr val="bg1"/>
                </a:solidFill>
              </a:rPr>
            </a:br>
            <a:r>
              <a:rPr lang="de-DE" sz="1400" b="1">
                <a:solidFill>
                  <a:schemeClr val="bg1"/>
                </a:solidFill>
              </a:rPr>
              <a:t>lichkeit</a:t>
            </a:r>
          </a:p>
        </p:txBody>
      </p:sp>
      <p:sp>
        <p:nvSpPr>
          <p:cNvPr id="138259" name="Text Box 19"/>
          <p:cNvSpPr txBox="1">
            <a:spLocks noChangeArrowheads="1"/>
          </p:cNvSpPr>
          <p:nvPr/>
        </p:nvSpPr>
        <p:spPr bwMode="auto">
          <a:xfrm>
            <a:off x="4643438" y="2132013"/>
            <a:ext cx="992187" cy="307975"/>
          </a:xfrm>
          <a:prstGeom prst="rect">
            <a:avLst/>
          </a:prstGeom>
          <a:gradFill rotWithShape="1">
            <a:gsLst>
              <a:gs pos="0">
                <a:srgbClr val="724106"/>
              </a:gs>
              <a:gs pos="100000">
                <a:srgbClr val="F68C0C"/>
              </a:gs>
            </a:gsLst>
            <a:path path="shape">
              <a:fillToRect l="50000" t="50000" r="50000" b="50000"/>
            </a:path>
          </a:gradFill>
          <a:ln w="9525">
            <a:noFill/>
            <a:miter lim="800000"/>
            <a:headEnd/>
            <a:tailEnd/>
          </a:ln>
        </p:spPr>
        <p:txBody>
          <a:bodyPr wrap="none">
            <a:spAutoFit/>
          </a:bodyPr>
          <a:lstStyle/>
          <a:p>
            <a:pPr algn="ctr"/>
            <a:r>
              <a:rPr lang="de-DE" sz="1400" b="1">
                <a:solidFill>
                  <a:schemeClr val="bg1"/>
                </a:solidFill>
              </a:rPr>
              <a:t>Verhalten</a:t>
            </a:r>
            <a:endParaRPr lang="de-DE" sz="1400" b="1">
              <a:solidFill>
                <a:schemeClr val="accent2"/>
              </a:solidFill>
            </a:endParaRPr>
          </a:p>
        </p:txBody>
      </p:sp>
      <p:sp>
        <p:nvSpPr>
          <p:cNvPr id="21510" name="Line 20"/>
          <p:cNvSpPr>
            <a:spLocks noChangeShapeType="1"/>
          </p:cNvSpPr>
          <p:nvPr/>
        </p:nvSpPr>
        <p:spPr bwMode="auto">
          <a:xfrm>
            <a:off x="4572000" y="2276475"/>
            <a:ext cx="0" cy="2808288"/>
          </a:xfrm>
          <a:prstGeom prst="line">
            <a:avLst/>
          </a:prstGeom>
          <a:noFill/>
          <a:ln w="9525">
            <a:solidFill>
              <a:schemeClr val="tx1"/>
            </a:solidFill>
            <a:prstDash val="dash"/>
            <a:round/>
            <a:headEnd/>
            <a:tailEnd/>
          </a:ln>
        </p:spPr>
        <p:txBody>
          <a:bodyPr/>
          <a:lstStyle/>
          <a:p>
            <a:endParaRPr lang="de-DE"/>
          </a:p>
        </p:txBody>
      </p:sp>
      <p:sp>
        <p:nvSpPr>
          <p:cNvPr id="21511" name="Line 21"/>
          <p:cNvSpPr>
            <a:spLocks noChangeShapeType="1"/>
          </p:cNvSpPr>
          <p:nvPr/>
        </p:nvSpPr>
        <p:spPr bwMode="auto">
          <a:xfrm rot="16200000" flipV="1">
            <a:off x="4572001" y="1773237"/>
            <a:ext cx="0" cy="3743325"/>
          </a:xfrm>
          <a:prstGeom prst="line">
            <a:avLst/>
          </a:prstGeom>
          <a:noFill/>
          <a:ln w="9525">
            <a:solidFill>
              <a:schemeClr val="tx1"/>
            </a:solidFill>
            <a:prstDash val="dash"/>
            <a:round/>
            <a:headEnd/>
            <a:tailEnd/>
          </a:ln>
        </p:spPr>
        <p:txBody>
          <a:bodyPr/>
          <a:lstStyle/>
          <a:p>
            <a:endParaRPr lang="de-DE"/>
          </a:p>
        </p:txBody>
      </p:sp>
      <p:sp>
        <p:nvSpPr>
          <p:cNvPr id="21512" name="Oval 22"/>
          <p:cNvSpPr>
            <a:spLocks noChangeArrowheads="1"/>
          </p:cNvSpPr>
          <p:nvPr/>
        </p:nvSpPr>
        <p:spPr bwMode="auto">
          <a:xfrm>
            <a:off x="2700338" y="1844675"/>
            <a:ext cx="3743325" cy="3600450"/>
          </a:xfrm>
          <a:prstGeom prst="ellipse">
            <a:avLst/>
          </a:prstGeom>
          <a:noFill/>
          <a:ln w="38100">
            <a:solidFill>
              <a:schemeClr val="tx1"/>
            </a:solidFill>
            <a:round/>
            <a:headEnd/>
            <a:tailEnd/>
          </a:ln>
        </p:spPr>
        <p:txBody>
          <a:bodyPr wrap="none" anchor="ctr"/>
          <a:lstStyle/>
          <a:p>
            <a:endParaRPr lang="de-DE"/>
          </a:p>
        </p:txBody>
      </p:sp>
      <p:sp>
        <p:nvSpPr>
          <p:cNvPr id="21513" name="Text Box 23"/>
          <p:cNvSpPr txBox="1">
            <a:spLocks noChangeArrowheads="1"/>
          </p:cNvSpPr>
          <p:nvPr/>
        </p:nvSpPr>
        <p:spPr bwMode="auto">
          <a:xfrm>
            <a:off x="4076700" y="1204913"/>
            <a:ext cx="877888" cy="584200"/>
          </a:xfrm>
          <a:prstGeom prst="rect">
            <a:avLst/>
          </a:prstGeom>
          <a:noFill/>
          <a:ln w="9525">
            <a:noFill/>
            <a:miter lim="800000"/>
            <a:headEnd/>
            <a:tailEnd/>
          </a:ln>
        </p:spPr>
        <p:txBody>
          <a:bodyPr wrap="none">
            <a:spAutoFit/>
          </a:bodyPr>
          <a:lstStyle/>
          <a:p>
            <a:pPr algn="ctr"/>
            <a:r>
              <a:rPr lang="de-DE" sz="1600" b="1">
                <a:solidFill>
                  <a:schemeClr val="accent2"/>
                </a:solidFill>
              </a:rPr>
              <a:t>„ICH“</a:t>
            </a:r>
          </a:p>
          <a:p>
            <a:pPr algn="ctr"/>
            <a:r>
              <a:rPr lang="de-DE" sz="1600" b="1">
                <a:solidFill>
                  <a:schemeClr val="accent2"/>
                </a:solidFill>
              </a:rPr>
              <a:t>Person</a:t>
            </a:r>
          </a:p>
        </p:txBody>
      </p:sp>
      <p:sp>
        <p:nvSpPr>
          <p:cNvPr id="21514" name="Text Box 24"/>
          <p:cNvSpPr txBox="1">
            <a:spLocks noChangeArrowheads="1"/>
          </p:cNvSpPr>
          <p:nvPr/>
        </p:nvSpPr>
        <p:spPr bwMode="auto">
          <a:xfrm>
            <a:off x="2362200" y="5589588"/>
            <a:ext cx="4416425" cy="584200"/>
          </a:xfrm>
          <a:prstGeom prst="rect">
            <a:avLst/>
          </a:prstGeom>
          <a:noFill/>
          <a:ln w="9525">
            <a:noFill/>
            <a:miter lim="800000"/>
            <a:headEnd/>
            <a:tailEnd/>
          </a:ln>
        </p:spPr>
        <p:txBody>
          <a:bodyPr wrap="none">
            <a:spAutoFit/>
          </a:bodyPr>
          <a:lstStyle/>
          <a:p>
            <a:pPr algn="ctr"/>
            <a:r>
              <a:rPr lang="de-DE" sz="1600" b="1">
                <a:solidFill>
                  <a:schemeClr val="accent2"/>
                </a:solidFill>
              </a:rPr>
              <a:t>„WIR“</a:t>
            </a:r>
          </a:p>
          <a:p>
            <a:pPr algn="ctr"/>
            <a:r>
              <a:rPr lang="de-DE" sz="1600" b="1">
                <a:solidFill>
                  <a:schemeClr val="accent2"/>
                </a:solidFill>
              </a:rPr>
              <a:t>Zwischenmenschlich, Organisation/System</a:t>
            </a:r>
          </a:p>
        </p:txBody>
      </p:sp>
      <p:sp>
        <p:nvSpPr>
          <p:cNvPr id="21515" name="Text Box 25"/>
          <p:cNvSpPr txBox="1">
            <a:spLocks noChangeArrowheads="1"/>
          </p:cNvSpPr>
          <p:nvPr/>
        </p:nvSpPr>
        <p:spPr bwMode="auto">
          <a:xfrm rot="-5400000">
            <a:off x="1213644" y="3399631"/>
            <a:ext cx="2205038" cy="339725"/>
          </a:xfrm>
          <a:prstGeom prst="rect">
            <a:avLst/>
          </a:prstGeom>
          <a:noFill/>
          <a:ln w="9525">
            <a:noFill/>
            <a:miter lim="800000"/>
            <a:headEnd/>
            <a:tailEnd/>
          </a:ln>
        </p:spPr>
        <p:txBody>
          <a:bodyPr wrap="none">
            <a:spAutoFit/>
          </a:bodyPr>
          <a:lstStyle/>
          <a:p>
            <a:r>
              <a:rPr lang="de-DE" sz="1600" b="1">
                <a:solidFill>
                  <a:schemeClr val="accent2"/>
                </a:solidFill>
              </a:rPr>
              <a:t>Innerlich, unsichtbar</a:t>
            </a:r>
          </a:p>
        </p:txBody>
      </p:sp>
      <p:sp>
        <p:nvSpPr>
          <p:cNvPr id="21516" name="Text Box 26"/>
          <p:cNvSpPr txBox="1">
            <a:spLocks noChangeArrowheads="1"/>
          </p:cNvSpPr>
          <p:nvPr/>
        </p:nvSpPr>
        <p:spPr bwMode="auto">
          <a:xfrm rot="5400000">
            <a:off x="5734845" y="3479006"/>
            <a:ext cx="2043112" cy="339725"/>
          </a:xfrm>
          <a:prstGeom prst="rect">
            <a:avLst/>
          </a:prstGeom>
          <a:noFill/>
          <a:ln w="9525">
            <a:noFill/>
            <a:miter lim="800000"/>
            <a:headEnd/>
            <a:tailEnd/>
          </a:ln>
        </p:spPr>
        <p:txBody>
          <a:bodyPr wrap="none">
            <a:spAutoFit/>
          </a:bodyPr>
          <a:lstStyle/>
          <a:p>
            <a:r>
              <a:rPr lang="de-DE" sz="1600" b="1">
                <a:solidFill>
                  <a:schemeClr val="accent2"/>
                </a:solidFill>
              </a:rPr>
              <a:t>Äußerlich, sichtbar</a:t>
            </a:r>
          </a:p>
        </p:txBody>
      </p:sp>
      <p:sp>
        <p:nvSpPr>
          <p:cNvPr id="21517" name="Text Box 34"/>
          <p:cNvSpPr txBox="1">
            <a:spLocks noChangeArrowheads="1"/>
          </p:cNvSpPr>
          <p:nvPr/>
        </p:nvSpPr>
        <p:spPr bwMode="auto">
          <a:xfrm>
            <a:off x="2987675" y="2708275"/>
            <a:ext cx="1555750" cy="738188"/>
          </a:xfrm>
          <a:prstGeom prst="rect">
            <a:avLst/>
          </a:prstGeom>
          <a:noFill/>
          <a:ln w="9525">
            <a:noFill/>
            <a:miter lim="800000"/>
            <a:headEnd/>
            <a:tailEnd/>
          </a:ln>
        </p:spPr>
        <p:txBody>
          <a:bodyPr wrap="none">
            <a:spAutoFit/>
          </a:bodyPr>
          <a:lstStyle/>
          <a:p>
            <a:r>
              <a:rPr lang="de-DE" sz="1400" b="1" i="1"/>
              <a:t>Ich will (nicht)…</a:t>
            </a:r>
          </a:p>
          <a:p>
            <a:r>
              <a:rPr lang="de-DE" sz="1400" b="1" i="1"/>
              <a:t>Motivation</a:t>
            </a:r>
            <a:br>
              <a:rPr lang="de-DE" sz="1400" b="1" i="1"/>
            </a:br>
            <a:r>
              <a:rPr lang="de-DE" sz="1400" b="1" i="1"/>
              <a:t>Kompetenzen</a:t>
            </a:r>
          </a:p>
        </p:txBody>
      </p:sp>
      <p:sp>
        <p:nvSpPr>
          <p:cNvPr id="21518" name="Text Box 35"/>
          <p:cNvSpPr txBox="1">
            <a:spLocks noChangeArrowheads="1"/>
          </p:cNvSpPr>
          <p:nvPr/>
        </p:nvSpPr>
        <p:spPr bwMode="auto">
          <a:xfrm>
            <a:off x="4576763" y="2708275"/>
            <a:ext cx="1922462" cy="523875"/>
          </a:xfrm>
          <a:prstGeom prst="rect">
            <a:avLst/>
          </a:prstGeom>
          <a:noFill/>
          <a:ln w="9525">
            <a:noFill/>
            <a:miter lim="800000"/>
            <a:headEnd/>
            <a:tailEnd/>
          </a:ln>
        </p:spPr>
        <p:txBody>
          <a:bodyPr wrap="none">
            <a:spAutoFit/>
          </a:bodyPr>
          <a:lstStyle/>
          <a:p>
            <a:r>
              <a:rPr lang="de-DE" sz="1400" b="1" i="1"/>
              <a:t>Ich kann (nicht)…</a:t>
            </a:r>
          </a:p>
          <a:p>
            <a:r>
              <a:rPr lang="de-DE" sz="1400" b="1" i="1"/>
              <a:t>Fertigkeiten, Wissen</a:t>
            </a:r>
          </a:p>
        </p:txBody>
      </p:sp>
      <p:sp>
        <p:nvSpPr>
          <p:cNvPr id="21519" name="Text Box 36"/>
          <p:cNvSpPr txBox="1">
            <a:spLocks noChangeArrowheads="1"/>
          </p:cNvSpPr>
          <p:nvPr/>
        </p:nvSpPr>
        <p:spPr bwMode="auto">
          <a:xfrm>
            <a:off x="4716463" y="3644900"/>
            <a:ext cx="1735137" cy="954088"/>
          </a:xfrm>
          <a:prstGeom prst="rect">
            <a:avLst/>
          </a:prstGeom>
          <a:noFill/>
          <a:ln w="9525">
            <a:noFill/>
            <a:miter lim="800000"/>
            <a:headEnd/>
            <a:tailEnd/>
          </a:ln>
        </p:spPr>
        <p:txBody>
          <a:bodyPr wrap="none">
            <a:spAutoFit/>
          </a:bodyPr>
          <a:lstStyle/>
          <a:p>
            <a:r>
              <a:rPr lang="de-DE" sz="1400" b="1" i="1"/>
              <a:t>Ich darf (nicht)</a:t>
            </a:r>
            <a:br>
              <a:rPr lang="de-DE" sz="1400" b="1" i="1"/>
            </a:br>
            <a:r>
              <a:rPr lang="de-DE" sz="1400" b="1" i="1"/>
              <a:t>Ich muss (nicht)…</a:t>
            </a:r>
          </a:p>
          <a:p>
            <a:r>
              <a:rPr lang="de-DE" sz="1400" b="1" i="1"/>
              <a:t>Regeln, Prozesse,</a:t>
            </a:r>
          </a:p>
          <a:p>
            <a:r>
              <a:rPr lang="de-DE" sz="1400" b="1" i="1"/>
              <a:t>Ressourcen</a:t>
            </a:r>
          </a:p>
        </p:txBody>
      </p:sp>
      <p:sp>
        <p:nvSpPr>
          <p:cNvPr id="21520" name="Text Box 37"/>
          <p:cNvSpPr txBox="1">
            <a:spLocks noChangeArrowheads="1"/>
          </p:cNvSpPr>
          <p:nvPr/>
        </p:nvSpPr>
        <p:spPr bwMode="auto">
          <a:xfrm>
            <a:off x="2916238" y="3644900"/>
            <a:ext cx="1774825" cy="954088"/>
          </a:xfrm>
          <a:prstGeom prst="rect">
            <a:avLst/>
          </a:prstGeom>
          <a:noFill/>
          <a:ln w="9525">
            <a:noFill/>
            <a:miter lim="800000"/>
            <a:headEnd/>
            <a:tailEnd/>
          </a:ln>
        </p:spPr>
        <p:txBody>
          <a:bodyPr wrap="none">
            <a:spAutoFit/>
          </a:bodyPr>
          <a:lstStyle/>
          <a:p>
            <a:r>
              <a:rPr lang="de-DE" sz="1400" b="1" i="1"/>
              <a:t>Ich soll (nicht)…</a:t>
            </a:r>
          </a:p>
          <a:p>
            <a:r>
              <a:rPr lang="de-DE" sz="1400" b="1" i="1"/>
              <a:t>Sozialer Druck</a:t>
            </a:r>
          </a:p>
          <a:p>
            <a:r>
              <a:rPr lang="de-DE" sz="1400" b="1" i="1"/>
              <a:t>Informelle Regeln</a:t>
            </a:r>
            <a:br>
              <a:rPr lang="de-DE" sz="1400" b="1" i="1"/>
            </a:br>
            <a:r>
              <a:rPr lang="de-DE" sz="1400" b="1" i="1"/>
              <a:t>Geschichte, Kultur</a:t>
            </a:r>
          </a:p>
        </p:txBody>
      </p:sp>
      <p:sp>
        <p:nvSpPr>
          <p:cNvPr id="138255" name="Text Box 15"/>
          <p:cNvSpPr txBox="1">
            <a:spLocks noChangeArrowheads="1"/>
          </p:cNvSpPr>
          <p:nvPr/>
        </p:nvSpPr>
        <p:spPr bwMode="auto">
          <a:xfrm>
            <a:off x="4633913" y="4589463"/>
            <a:ext cx="1081087" cy="457200"/>
          </a:xfrm>
          <a:prstGeom prst="rect">
            <a:avLst/>
          </a:prstGeom>
          <a:gradFill rotWithShape="1">
            <a:gsLst>
              <a:gs pos="0">
                <a:srgbClr val="046174"/>
              </a:gs>
              <a:gs pos="100000">
                <a:srgbClr val="08D2FA"/>
              </a:gs>
            </a:gsLst>
            <a:path path="shape">
              <a:fillToRect l="50000" t="50000" r="50000" b="50000"/>
            </a:path>
          </a:gradFill>
          <a:ln w="9525">
            <a:noFill/>
            <a:miter lim="800000"/>
            <a:headEnd/>
            <a:tailEnd/>
          </a:ln>
        </p:spPr>
        <p:txBody>
          <a:bodyPr>
            <a:spAutoFit/>
          </a:bodyPr>
          <a:lstStyle/>
          <a:p>
            <a:pPr algn="ctr"/>
            <a:r>
              <a:rPr lang="de-DE" sz="1200" b="1">
                <a:solidFill>
                  <a:schemeClr val="bg1"/>
                </a:solidFill>
              </a:rPr>
              <a:t>Strukturen Ressourcen</a:t>
            </a:r>
          </a:p>
        </p:txBody>
      </p:sp>
      <p:sp>
        <p:nvSpPr>
          <p:cNvPr id="21522" name="Foliennummernplatzhalter 17"/>
          <p:cNvSpPr>
            <a:spLocks noGrp="1"/>
          </p:cNvSpPr>
          <p:nvPr>
            <p:ph type="sldNum" sz="quarter" idx="10"/>
          </p:nvPr>
        </p:nvSpPr>
        <p:spPr>
          <a:xfrm>
            <a:off x="3500438" y="6381750"/>
            <a:ext cx="2133600" cy="476250"/>
          </a:xfrm>
          <a:noFill/>
        </p:spPr>
        <p:txBody>
          <a:bodyPr/>
          <a:lstStyle/>
          <a:p>
            <a:fld id="{3B6E502A-13A6-4C52-9251-5B91EAE56C26}" type="slidenum">
              <a:rPr lang="de-DE" smtClean="0"/>
              <a:pPr/>
              <a:t>16</a:t>
            </a:fld>
            <a:endParaRPr lang="de-DE"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8258"/>
                                        </p:tgtEl>
                                        <p:attrNameLst>
                                          <p:attrName>style.visibility</p:attrName>
                                        </p:attrNameLst>
                                      </p:cBhvr>
                                      <p:to>
                                        <p:strVal val="visible"/>
                                      </p:to>
                                    </p:set>
                                    <p:animEffect transition="in" filter="blinds(horizontal)">
                                      <p:cBhvr>
                                        <p:cTn id="7" dur="500"/>
                                        <p:tgtEl>
                                          <p:spTgt spid="13825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38259"/>
                                        </p:tgtEl>
                                        <p:attrNameLst>
                                          <p:attrName>style.visibility</p:attrName>
                                        </p:attrNameLst>
                                      </p:cBhvr>
                                      <p:to>
                                        <p:strVal val="visible"/>
                                      </p:to>
                                    </p:set>
                                    <p:animEffect transition="in" filter="blinds(horizontal)">
                                      <p:cBhvr>
                                        <p:cTn id="10" dur="500"/>
                                        <p:tgtEl>
                                          <p:spTgt spid="13825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38255"/>
                                        </p:tgtEl>
                                        <p:attrNameLst>
                                          <p:attrName>style.visibility</p:attrName>
                                        </p:attrNameLst>
                                      </p:cBhvr>
                                      <p:to>
                                        <p:strVal val="visible"/>
                                      </p:to>
                                    </p:set>
                                    <p:animEffect transition="in" filter="blinds(horizontal)">
                                      <p:cBhvr>
                                        <p:cTn id="13" dur="500"/>
                                        <p:tgtEl>
                                          <p:spTgt spid="138255"/>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38254"/>
                                        </p:tgtEl>
                                        <p:attrNameLst>
                                          <p:attrName>style.visibility</p:attrName>
                                        </p:attrNameLst>
                                      </p:cBhvr>
                                      <p:to>
                                        <p:strVal val="visible"/>
                                      </p:to>
                                    </p:set>
                                    <p:animEffect transition="in" filter="blinds(horizontal)">
                                      <p:cBhvr>
                                        <p:cTn id="16" dur="500"/>
                                        <p:tgtEl>
                                          <p:spTgt spid="138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54" grpId="0" animBg="1"/>
      <p:bldP spid="138258" grpId="0" animBg="1"/>
      <p:bldP spid="138259" grpId="0" animBg="1"/>
      <p:bldP spid="13825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28625" y="142875"/>
            <a:ext cx="8229600" cy="1143000"/>
          </a:xfrm>
        </p:spPr>
        <p:txBody>
          <a:bodyPr/>
          <a:lstStyle/>
          <a:p>
            <a:r>
              <a:rPr lang="de-DE" smtClean="0"/>
              <a:t>Lernen und Entwicklung in jedem Alter</a:t>
            </a:r>
          </a:p>
        </p:txBody>
      </p:sp>
      <p:sp>
        <p:nvSpPr>
          <p:cNvPr id="9219" name="Rectangle 4"/>
          <p:cNvSpPr>
            <a:spLocks noChangeArrowheads="1"/>
          </p:cNvSpPr>
          <p:nvPr/>
        </p:nvSpPr>
        <p:spPr bwMode="auto">
          <a:xfrm>
            <a:off x="2490788" y="485775"/>
            <a:ext cx="9144000" cy="0"/>
          </a:xfrm>
          <a:prstGeom prst="rect">
            <a:avLst/>
          </a:prstGeom>
          <a:noFill/>
          <a:ln w="9525">
            <a:noFill/>
            <a:miter lim="800000"/>
            <a:headEnd/>
            <a:tailEnd/>
          </a:ln>
        </p:spPr>
        <p:txBody>
          <a:bodyPr>
            <a:spAutoFit/>
          </a:bodyPr>
          <a:lstStyle/>
          <a:p>
            <a:endParaRPr lang="de-DE"/>
          </a:p>
        </p:txBody>
      </p:sp>
      <p:pic>
        <p:nvPicPr>
          <p:cNvPr id="9220" name="Picture 3" descr="B09D5109"/>
          <p:cNvPicPr>
            <a:picLocks noChangeAspect="1" noChangeArrowheads="1"/>
          </p:cNvPicPr>
          <p:nvPr/>
        </p:nvPicPr>
        <p:blipFill>
          <a:blip r:embed="rId3" cstate="print"/>
          <a:srcRect b="42064"/>
          <a:stretch>
            <a:fillRect/>
          </a:stretch>
        </p:blipFill>
        <p:spPr bwMode="auto">
          <a:xfrm>
            <a:off x="2139950" y="2071688"/>
            <a:ext cx="4795838" cy="3929062"/>
          </a:xfrm>
          <a:prstGeom prst="rect">
            <a:avLst/>
          </a:prstGeom>
          <a:noFill/>
          <a:ln w="9525">
            <a:noFill/>
            <a:miter lim="800000"/>
            <a:headEnd/>
            <a:tailEnd/>
          </a:ln>
        </p:spPr>
      </p:pic>
      <p:sp>
        <p:nvSpPr>
          <p:cNvPr id="9221" name="Textfeld 5"/>
          <p:cNvSpPr txBox="1">
            <a:spLocks noChangeArrowheads="1"/>
          </p:cNvSpPr>
          <p:nvPr/>
        </p:nvSpPr>
        <p:spPr bwMode="auto">
          <a:xfrm>
            <a:off x="1000125" y="1500188"/>
            <a:ext cx="7000875" cy="369887"/>
          </a:xfrm>
          <a:prstGeom prst="rect">
            <a:avLst/>
          </a:prstGeom>
          <a:noFill/>
          <a:ln w="9525">
            <a:noFill/>
            <a:miter lim="800000"/>
            <a:headEnd/>
            <a:tailEnd/>
          </a:ln>
        </p:spPr>
        <p:txBody>
          <a:bodyPr>
            <a:spAutoFit/>
          </a:bodyPr>
          <a:lstStyle/>
          <a:p>
            <a:pPr algn="ctr"/>
            <a:r>
              <a:rPr lang="de-DE" i="1" dirty="0"/>
              <a:t>Es dauert sehr lange, bis man jung wird (Picasso)</a:t>
            </a:r>
          </a:p>
        </p:txBody>
      </p:sp>
      <p:sp>
        <p:nvSpPr>
          <p:cNvPr id="9222" name="Foliennummernplatzhalter 1"/>
          <p:cNvSpPr txBox="1">
            <a:spLocks/>
          </p:cNvSpPr>
          <p:nvPr/>
        </p:nvSpPr>
        <p:spPr bwMode="auto">
          <a:xfrm>
            <a:off x="3500438" y="6357938"/>
            <a:ext cx="2133600" cy="476250"/>
          </a:xfrm>
          <a:prstGeom prst="rect">
            <a:avLst/>
          </a:prstGeom>
          <a:noFill/>
          <a:ln w="9525">
            <a:noFill/>
            <a:miter lim="800000"/>
            <a:headEnd/>
            <a:tailEnd/>
          </a:ln>
        </p:spPr>
        <p:txBody>
          <a:bodyPr/>
          <a:lstStyle/>
          <a:p>
            <a:pPr algn="ctr"/>
            <a:fld id="{F2FE9196-32D0-477E-9838-2F5751B99804}" type="slidenum">
              <a:rPr lang="de-DE" sz="1400">
                <a:latin typeface="MetaPlusNormal-Roman" pitchFamily="34" charset="0"/>
              </a:rPr>
              <a:pPr algn="ctr"/>
              <a:t>2</a:t>
            </a:fld>
            <a:endParaRPr lang="de-DE" sz="1400">
              <a:latin typeface="MetaPlusNormal-Roman" pitchFamily="34" charset="0"/>
            </a:endParaRPr>
          </a:p>
        </p:txBody>
      </p:sp>
      <p:sp>
        <p:nvSpPr>
          <p:cNvPr id="7" name="Textfeld 6"/>
          <p:cNvSpPr txBox="1"/>
          <p:nvPr/>
        </p:nvSpPr>
        <p:spPr>
          <a:xfrm>
            <a:off x="539552" y="2132856"/>
            <a:ext cx="1656184" cy="3139321"/>
          </a:xfrm>
          <a:prstGeom prst="rect">
            <a:avLst/>
          </a:prstGeom>
          <a:noFill/>
        </p:spPr>
        <p:txBody>
          <a:bodyPr wrap="square" rtlCol="0">
            <a:spAutoFit/>
          </a:bodyPr>
          <a:lstStyle/>
          <a:p>
            <a:r>
              <a:rPr lang="de-DE" dirty="0" smtClean="0"/>
              <a:t>Das Leben </a:t>
            </a:r>
            <a:r>
              <a:rPr lang="de-DE" dirty="0" err="1" smtClean="0"/>
              <a:t>leben</a:t>
            </a:r>
            <a:r>
              <a:rPr lang="de-DE" dirty="0" smtClean="0"/>
              <a:t> kann man nur vorwärts – </a:t>
            </a:r>
          </a:p>
          <a:p>
            <a:r>
              <a:rPr lang="de-DE" dirty="0" smtClean="0"/>
              <a:t>Das Leben verstehen kann man nur rückwärts</a:t>
            </a:r>
          </a:p>
          <a:p>
            <a:endParaRPr lang="de-DE" dirty="0"/>
          </a:p>
          <a:p>
            <a:r>
              <a:rPr lang="de-DE" dirty="0" smtClean="0"/>
              <a:t>Sören Kierkegaard</a:t>
            </a:r>
            <a:endParaRPr lang="de-DE" dirty="0"/>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221"/>
                                        </p:tgtEl>
                                        <p:attrNameLst>
                                          <p:attrName>style.visibility</p:attrName>
                                        </p:attrNameLst>
                                      </p:cBhvr>
                                      <p:to>
                                        <p:strVal val="visible"/>
                                      </p:to>
                                    </p:set>
                                    <p:animEffect transition="in" filter="blinds(horizontal)">
                                      <p:cBhvr>
                                        <p:cTn id="12" dur="500"/>
                                        <p:tgtEl>
                                          <p:spTgt spid="9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title"/>
          </p:nvPr>
        </p:nvSpPr>
        <p:spPr/>
        <p:txBody>
          <a:bodyPr/>
          <a:lstStyle/>
          <a:p>
            <a:r>
              <a:rPr lang="de-DE" smtClean="0"/>
              <a:t>Kairos – der Gott des günstigen Augenblicks</a:t>
            </a:r>
          </a:p>
        </p:txBody>
      </p:sp>
      <p:pic>
        <p:nvPicPr>
          <p:cNvPr id="8195" name="Grafik 2" descr="Francesco_Salviati_Kairos.jpg"/>
          <p:cNvPicPr>
            <a:picLocks noChangeAspect="1"/>
          </p:cNvPicPr>
          <p:nvPr/>
        </p:nvPicPr>
        <p:blipFill>
          <a:blip r:embed="rId2" cstate="print"/>
          <a:srcRect/>
          <a:stretch>
            <a:fillRect/>
          </a:stretch>
        </p:blipFill>
        <p:spPr bwMode="auto">
          <a:xfrm>
            <a:off x="4067175" y="1268413"/>
            <a:ext cx="4778375" cy="4941887"/>
          </a:xfrm>
          <a:prstGeom prst="rect">
            <a:avLst/>
          </a:prstGeom>
          <a:noFill/>
          <a:ln w="9525">
            <a:noFill/>
            <a:miter lim="800000"/>
            <a:headEnd/>
            <a:tailEnd/>
          </a:ln>
        </p:spPr>
      </p:pic>
      <p:sp>
        <p:nvSpPr>
          <p:cNvPr id="4" name="Textfeld 3"/>
          <p:cNvSpPr txBox="1">
            <a:spLocks noChangeArrowheads="1"/>
          </p:cNvSpPr>
          <p:nvPr/>
        </p:nvSpPr>
        <p:spPr bwMode="auto">
          <a:xfrm>
            <a:off x="539750" y="2028825"/>
            <a:ext cx="3240088" cy="3416300"/>
          </a:xfrm>
          <a:prstGeom prst="rect">
            <a:avLst/>
          </a:prstGeom>
          <a:noFill/>
          <a:ln w="9525">
            <a:noFill/>
            <a:miter lim="800000"/>
            <a:headEnd/>
            <a:tailEnd/>
          </a:ln>
        </p:spPr>
        <p:txBody>
          <a:bodyPr>
            <a:spAutoFit/>
          </a:bodyPr>
          <a:lstStyle/>
          <a:p>
            <a:pPr>
              <a:buFont typeface="Arial" charset="0"/>
              <a:buChar char="•"/>
            </a:pPr>
            <a:r>
              <a:rPr lang="de-DE"/>
              <a:t>Der griechische Gott Kairos</a:t>
            </a:r>
          </a:p>
          <a:p>
            <a:pPr>
              <a:buFont typeface="Arial" charset="0"/>
              <a:buChar char="•"/>
            </a:pPr>
            <a:endParaRPr lang="de-DE"/>
          </a:p>
          <a:p>
            <a:pPr>
              <a:buFont typeface="Arial" charset="0"/>
              <a:buChar char="•"/>
            </a:pPr>
            <a:r>
              <a:rPr lang="de-DE"/>
              <a:t>Gott des günstigen Augenblicks</a:t>
            </a:r>
          </a:p>
          <a:p>
            <a:pPr>
              <a:buFont typeface="Arial" charset="0"/>
              <a:buChar char="•"/>
            </a:pPr>
            <a:r>
              <a:rPr lang="de-DE"/>
              <a:t>Die Locke an der Stirn – „beim Schopfe packen“</a:t>
            </a:r>
          </a:p>
          <a:p>
            <a:pPr>
              <a:buFont typeface="Arial" charset="0"/>
              <a:buChar char="•"/>
            </a:pPr>
            <a:r>
              <a:rPr lang="de-DE"/>
              <a:t>Die Glatze am Hinterkopf – eine Chance verpassen</a:t>
            </a:r>
            <a:br>
              <a:rPr lang="de-DE"/>
            </a:br>
            <a:endParaRPr lang="de-DE"/>
          </a:p>
          <a:p>
            <a:pPr>
              <a:buFont typeface="Arial" charset="0"/>
              <a:buChar char="•"/>
            </a:pPr>
            <a:r>
              <a:rPr lang="de-DE"/>
              <a:t>Gegenspieler Chronos – Gott der Zeit, der seine Kinder frißt</a:t>
            </a:r>
          </a:p>
          <a:p>
            <a:endParaRPr lang="de-DE"/>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linds(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blinds(horizontal)">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blinds(horizontal)">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blinds(horizontal)">
                                      <p:cBhvr>
                                        <p:cTn id="2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p:cNvSpPr>
          <p:nvPr>
            <p:ph type="title"/>
          </p:nvPr>
        </p:nvSpPr>
        <p:spPr/>
        <p:txBody>
          <a:bodyPr/>
          <a:lstStyle/>
          <a:p>
            <a:r>
              <a:rPr lang="de-DE" smtClean="0"/>
              <a:t>Anwendungsfelder</a:t>
            </a:r>
          </a:p>
        </p:txBody>
      </p:sp>
      <p:sp>
        <p:nvSpPr>
          <p:cNvPr id="3" name="Inhaltsplatzhalter 2"/>
          <p:cNvSpPr>
            <a:spLocks noGrp="1"/>
          </p:cNvSpPr>
          <p:nvPr>
            <p:ph idx="1"/>
          </p:nvPr>
        </p:nvSpPr>
        <p:spPr>
          <a:xfrm>
            <a:off x="468313" y="1320800"/>
            <a:ext cx="8229600" cy="4340225"/>
          </a:xfrm>
        </p:spPr>
        <p:txBody>
          <a:bodyPr/>
          <a:lstStyle/>
          <a:p>
            <a:r>
              <a:rPr lang="de-DE" smtClean="0">
                <a:solidFill>
                  <a:srgbClr val="C00000"/>
                </a:solidFill>
              </a:rPr>
              <a:t>Berufsorientierung</a:t>
            </a:r>
          </a:p>
          <a:p>
            <a:r>
              <a:rPr lang="de-DE" smtClean="0">
                <a:solidFill>
                  <a:srgbClr val="C00000"/>
                </a:solidFill>
              </a:rPr>
              <a:t>Unternehmer, Selbständige</a:t>
            </a:r>
          </a:p>
          <a:p>
            <a:r>
              <a:rPr lang="de-DE" smtClean="0">
                <a:solidFill>
                  <a:srgbClr val="C00000"/>
                </a:solidFill>
              </a:rPr>
              <a:t>Führung</a:t>
            </a:r>
          </a:p>
          <a:p>
            <a:r>
              <a:rPr lang="de-DE" smtClean="0">
                <a:solidFill>
                  <a:srgbClr val="C00000"/>
                </a:solidFill>
              </a:rPr>
              <a:t>Lebensphasenwechsel</a:t>
            </a:r>
          </a:p>
          <a:p>
            <a:pPr>
              <a:buFont typeface="Wingdings" pitchFamily="2" charset="2"/>
              <a:buNone/>
            </a:pPr>
            <a:endParaRPr lang="de-DE" smtClean="0">
              <a:solidFill>
                <a:srgbClr val="C00000"/>
              </a:solidFill>
            </a:endParaRPr>
          </a:p>
          <a:p>
            <a:pPr lvl="1"/>
            <a:r>
              <a:rPr smtClean="0"/>
              <a:t>Identität und Fokus finden</a:t>
            </a:r>
          </a:p>
          <a:p>
            <a:pPr lvl="1"/>
            <a:r>
              <a:rPr smtClean="0"/>
              <a:t>Abschließen – Neuanfang - Versöhnung – Aufbruch</a:t>
            </a:r>
          </a:p>
          <a:p>
            <a:pPr lvl="1"/>
            <a:r>
              <a:rPr smtClean="0"/>
              <a:t>Lebensthemen finden, abschließen, neu beginnen</a:t>
            </a:r>
          </a:p>
          <a:p>
            <a:pPr lvl="1">
              <a:buFont typeface="Wingdings" pitchFamily="2" charset="2"/>
              <a:buNone/>
            </a:pPr>
            <a:endParaRPr smtClean="0"/>
          </a:p>
          <a:p>
            <a:pPr lvl="1"/>
            <a:endParaRPr smtClean="0"/>
          </a:p>
        </p:txBody>
      </p:sp>
      <p:sp>
        <p:nvSpPr>
          <p:cNvPr id="11268" name="Foliennummernplatzhalter 3"/>
          <p:cNvSpPr>
            <a:spLocks noGrp="1"/>
          </p:cNvSpPr>
          <p:nvPr>
            <p:ph type="sldNum" sz="quarter" idx="10"/>
          </p:nvPr>
        </p:nvSpPr>
        <p:spPr>
          <a:noFill/>
        </p:spPr>
        <p:txBody>
          <a:bodyPr/>
          <a:lstStyle/>
          <a:p>
            <a:fld id="{27A65928-5C89-48DA-9BAC-9E9AF78FE7B3}" type="slidenum">
              <a:rPr lang="de-DE" smtClean="0"/>
              <a:pPr/>
              <a:t>4</a:t>
            </a:fld>
            <a:endParaRPr lang="de-DE"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linds(horizontal)">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p:cNvSpPr>
            <a:spLocks noGrp="1"/>
          </p:cNvSpPr>
          <p:nvPr>
            <p:ph type="title"/>
          </p:nvPr>
        </p:nvSpPr>
        <p:spPr/>
        <p:txBody>
          <a:bodyPr/>
          <a:lstStyle/>
          <a:p>
            <a:r>
              <a:rPr lang="de-DE" sz="2800" dirty="0" smtClean="0">
                <a:latin typeface="MetaPlusBold-Roman" pitchFamily="34" charset="0"/>
              </a:rPr>
              <a:t>Ebenen Modell der </a:t>
            </a:r>
            <a:r>
              <a:rPr lang="de-DE" sz="2800" dirty="0" smtClean="0">
                <a:latin typeface="MetaPlusBold-Roman" pitchFamily="34" charset="0"/>
              </a:rPr>
              <a:t>Persönlichkeit</a:t>
            </a:r>
            <a:endParaRPr lang="de-DE" sz="2400" dirty="0" smtClean="0">
              <a:latin typeface="MetaPlusBold-Roman" pitchFamily="34" charset="0"/>
            </a:endParaRPr>
          </a:p>
        </p:txBody>
      </p:sp>
      <p:sp>
        <p:nvSpPr>
          <p:cNvPr id="5" name="Rectangle 8"/>
          <p:cNvSpPr>
            <a:spLocks noChangeArrowheads="1"/>
          </p:cNvSpPr>
          <p:nvPr/>
        </p:nvSpPr>
        <p:spPr bwMode="auto">
          <a:xfrm>
            <a:off x="1331838" y="1412776"/>
            <a:ext cx="4032250" cy="1439863"/>
          </a:xfrm>
          <a:prstGeom prst="rect">
            <a:avLst/>
          </a:prstGeom>
          <a:solidFill>
            <a:srgbClr val="CADCEE"/>
          </a:solidFill>
          <a:ln w="9525" algn="ctr">
            <a:solidFill>
              <a:schemeClr val="tx1"/>
            </a:solidFill>
            <a:miter lim="800000"/>
            <a:headEnd/>
            <a:tailEnd/>
          </a:ln>
        </p:spPr>
        <p:txBody>
          <a:bodyPr anchor="ctr"/>
          <a:lstStyle/>
          <a:p>
            <a:r>
              <a:rPr lang="de-DE" b="1" dirty="0">
                <a:latin typeface="Tahoma" pitchFamily="34" charset="0"/>
                <a:cs typeface="Tahoma" pitchFamily="34" charset="0"/>
              </a:rPr>
              <a:t>Ebene III - Die Life </a:t>
            </a:r>
            <a:r>
              <a:rPr lang="de-DE" b="1" dirty="0" err="1">
                <a:latin typeface="Tahoma" pitchFamily="34" charset="0"/>
                <a:cs typeface="Tahoma" pitchFamily="34" charset="0"/>
              </a:rPr>
              <a:t>story</a:t>
            </a:r>
            <a:endParaRPr lang="de-DE" b="1" dirty="0">
              <a:latin typeface="Tahoma" pitchFamily="34" charset="0"/>
              <a:cs typeface="Tahoma" pitchFamily="34" charset="0"/>
            </a:endParaRPr>
          </a:p>
          <a:p>
            <a:r>
              <a:rPr lang="de-DE" sz="1400" b="1" dirty="0" smtClean="0">
                <a:latin typeface="Tahoma" pitchFamily="34" charset="0"/>
                <a:cs typeface="Tahoma" pitchFamily="34" charset="0"/>
              </a:rPr>
              <a:t>Integrationsebene: </a:t>
            </a:r>
            <a:br>
              <a:rPr lang="de-DE" sz="1400" b="1" dirty="0" smtClean="0">
                <a:latin typeface="Tahoma" pitchFamily="34" charset="0"/>
                <a:cs typeface="Tahoma" pitchFamily="34" charset="0"/>
              </a:rPr>
            </a:br>
            <a:r>
              <a:rPr lang="de-DE" sz="1400" b="1" dirty="0" smtClean="0">
                <a:latin typeface="Tahoma" pitchFamily="34" charset="0"/>
                <a:cs typeface="Tahoma" pitchFamily="34" charset="0"/>
              </a:rPr>
              <a:t>Wie ich wurde, was ich bin</a:t>
            </a:r>
            <a:endParaRPr lang="de-DE" sz="1400" b="1" dirty="0">
              <a:latin typeface="Tahoma" pitchFamily="34" charset="0"/>
              <a:cs typeface="Tahoma" pitchFamily="34" charset="0"/>
            </a:endParaRPr>
          </a:p>
        </p:txBody>
      </p:sp>
      <p:sp>
        <p:nvSpPr>
          <p:cNvPr id="6" name="Rectangle 8"/>
          <p:cNvSpPr>
            <a:spLocks noChangeArrowheads="1"/>
          </p:cNvSpPr>
          <p:nvPr/>
        </p:nvSpPr>
        <p:spPr bwMode="auto">
          <a:xfrm>
            <a:off x="1331838" y="2865438"/>
            <a:ext cx="4032250" cy="1441450"/>
          </a:xfrm>
          <a:prstGeom prst="rect">
            <a:avLst/>
          </a:prstGeom>
          <a:solidFill>
            <a:srgbClr val="A8C5E2"/>
          </a:solidFill>
          <a:ln w="9525" algn="ctr">
            <a:solidFill>
              <a:schemeClr val="tx1"/>
            </a:solidFill>
            <a:miter lim="800000"/>
            <a:headEnd/>
            <a:tailEnd/>
          </a:ln>
        </p:spPr>
        <p:txBody>
          <a:bodyPr anchor="ctr"/>
          <a:lstStyle/>
          <a:p>
            <a:r>
              <a:rPr lang="de-DE" b="1" dirty="0">
                <a:latin typeface="Tahoma" pitchFamily="34" charset="0"/>
                <a:cs typeface="Tahoma" pitchFamily="34" charset="0"/>
              </a:rPr>
              <a:t>Ebene II – Mentale Modelle und Charakteristische Anpassungen</a:t>
            </a:r>
          </a:p>
          <a:p>
            <a:r>
              <a:rPr lang="de-DE" sz="1400" b="1" dirty="0">
                <a:latin typeface="Tahoma" pitchFamily="34" charset="0"/>
                <a:cs typeface="Tahoma" pitchFamily="34" charset="0"/>
              </a:rPr>
              <a:t>Veränderliche Konzepte über die </a:t>
            </a:r>
            <a:r>
              <a:rPr lang="de-DE" sz="1400" b="1" dirty="0" smtClean="0">
                <a:latin typeface="Tahoma" pitchFamily="34" charset="0"/>
                <a:cs typeface="Tahoma" pitchFamily="34" charset="0"/>
              </a:rPr>
              <a:t>Zeit</a:t>
            </a:r>
            <a:br>
              <a:rPr lang="de-DE" sz="1400" b="1" dirty="0" smtClean="0">
                <a:latin typeface="Tahoma" pitchFamily="34" charset="0"/>
                <a:cs typeface="Tahoma" pitchFamily="34" charset="0"/>
              </a:rPr>
            </a:br>
            <a:r>
              <a:rPr lang="de-DE" sz="1400" b="1" dirty="0" smtClean="0">
                <a:latin typeface="Tahoma" pitchFamily="34" charset="0"/>
                <a:cs typeface="Tahoma" pitchFamily="34" charset="0"/>
              </a:rPr>
              <a:t>(Werte; Glaubenssätze)</a:t>
            </a:r>
            <a:endParaRPr lang="de-DE" dirty="0">
              <a:latin typeface="Tahoma" pitchFamily="34" charset="0"/>
              <a:cs typeface="Tahoma" pitchFamily="34" charset="0"/>
            </a:endParaRPr>
          </a:p>
        </p:txBody>
      </p:sp>
      <p:sp>
        <p:nvSpPr>
          <p:cNvPr id="7" name="Rectangle 8"/>
          <p:cNvSpPr>
            <a:spLocks noChangeArrowheads="1"/>
          </p:cNvSpPr>
          <p:nvPr/>
        </p:nvSpPr>
        <p:spPr bwMode="auto">
          <a:xfrm>
            <a:off x="1331838" y="4318000"/>
            <a:ext cx="4032250" cy="1439863"/>
          </a:xfrm>
          <a:prstGeom prst="rect">
            <a:avLst/>
          </a:prstGeom>
          <a:solidFill>
            <a:srgbClr val="80ABD5"/>
          </a:solidFill>
          <a:ln w="9525" algn="ctr">
            <a:solidFill>
              <a:schemeClr val="tx1"/>
            </a:solidFill>
            <a:miter lim="800000"/>
            <a:headEnd/>
            <a:tailEnd/>
          </a:ln>
        </p:spPr>
        <p:txBody>
          <a:bodyPr anchor="ctr"/>
          <a:lstStyle/>
          <a:p>
            <a:r>
              <a:rPr lang="de-DE" b="1" dirty="0">
                <a:latin typeface="Tahoma" pitchFamily="34" charset="0"/>
                <a:cs typeface="Tahoma" pitchFamily="34" charset="0"/>
              </a:rPr>
              <a:t>Ebene I – Persönlichkeitsstruktur</a:t>
            </a:r>
          </a:p>
          <a:p>
            <a:r>
              <a:rPr lang="de-DE" sz="1400" b="1" dirty="0">
                <a:latin typeface="Tahoma" pitchFamily="34" charset="0"/>
                <a:cs typeface="Tahoma" pitchFamily="34" charset="0"/>
              </a:rPr>
              <a:t>„Ausstattung“, stabile Faktoren</a:t>
            </a:r>
          </a:p>
        </p:txBody>
      </p:sp>
      <p:pic>
        <p:nvPicPr>
          <p:cNvPr id="26634" name="Grafik 10" descr="ICP_3_Bär.jpg"/>
          <p:cNvPicPr>
            <a:picLocks noChangeAspect="1"/>
          </p:cNvPicPr>
          <p:nvPr/>
        </p:nvPicPr>
        <p:blipFill>
          <a:blip r:embed="rId3" cstate="print"/>
          <a:srcRect l="19559" t="-21" b="19514"/>
          <a:stretch>
            <a:fillRect/>
          </a:stretch>
        </p:blipFill>
        <p:spPr bwMode="auto">
          <a:xfrm>
            <a:off x="5368379" y="4292600"/>
            <a:ext cx="1939925" cy="1474788"/>
          </a:xfrm>
          <a:prstGeom prst="rect">
            <a:avLst/>
          </a:prstGeom>
          <a:noFill/>
          <a:ln w="9525">
            <a:noFill/>
            <a:miter lim="800000"/>
            <a:headEnd/>
            <a:tailEnd/>
          </a:ln>
        </p:spPr>
      </p:pic>
      <p:pic>
        <p:nvPicPr>
          <p:cNvPr id="26635" name="Grafik 11" descr="ICP_4_Kinderzeichnung.jpg"/>
          <p:cNvPicPr>
            <a:picLocks noChangeAspect="1"/>
          </p:cNvPicPr>
          <p:nvPr/>
        </p:nvPicPr>
        <p:blipFill>
          <a:blip r:embed="rId4" cstate="print"/>
          <a:srcRect/>
          <a:stretch>
            <a:fillRect/>
          </a:stretch>
        </p:blipFill>
        <p:spPr bwMode="auto">
          <a:xfrm>
            <a:off x="5579070" y="2936875"/>
            <a:ext cx="1873250" cy="1354138"/>
          </a:xfrm>
          <a:prstGeom prst="rect">
            <a:avLst/>
          </a:prstGeom>
          <a:noFill/>
          <a:ln w="9525">
            <a:noFill/>
            <a:miter lim="800000"/>
            <a:headEnd/>
            <a:tailEnd/>
          </a:ln>
        </p:spPr>
      </p:pic>
      <p:pic>
        <p:nvPicPr>
          <p:cNvPr id="26636" name="Picture 7" descr="2010-10-18 AO Entwicklungsmodell"/>
          <p:cNvPicPr>
            <a:picLocks noChangeAspect="1" noChangeArrowheads="1"/>
          </p:cNvPicPr>
          <p:nvPr/>
        </p:nvPicPr>
        <p:blipFill>
          <a:blip r:embed="rId5" cstate="print"/>
          <a:srcRect l="26028" t="21439" b="30994"/>
          <a:stretch>
            <a:fillRect/>
          </a:stretch>
        </p:blipFill>
        <p:spPr bwMode="auto">
          <a:xfrm>
            <a:off x="5868145" y="909391"/>
            <a:ext cx="3096344" cy="1968747"/>
          </a:xfrm>
          <a:prstGeom prst="rect">
            <a:avLst/>
          </a:prstGeom>
          <a:noFill/>
          <a:ln w="9525">
            <a:noFill/>
            <a:miter lim="800000"/>
            <a:headEnd/>
            <a:tailEnd/>
          </a:ln>
        </p:spPr>
      </p:pic>
      <p:sp>
        <p:nvSpPr>
          <p:cNvPr id="9" name="Textfeld 8"/>
          <p:cNvSpPr txBox="1"/>
          <p:nvPr/>
        </p:nvSpPr>
        <p:spPr>
          <a:xfrm>
            <a:off x="6084168" y="548680"/>
            <a:ext cx="2592288" cy="369332"/>
          </a:xfrm>
          <a:prstGeom prst="rect">
            <a:avLst/>
          </a:prstGeom>
          <a:noFill/>
        </p:spPr>
        <p:txBody>
          <a:bodyPr wrap="square" rtlCol="0">
            <a:spAutoFit/>
          </a:bodyPr>
          <a:lstStyle/>
          <a:p>
            <a:r>
              <a:rPr lang="de-DE" dirty="0" smtClean="0">
                <a:latin typeface="MetaPlusBold-Roman" pitchFamily="34" charset="0"/>
              </a:rPr>
              <a:t>(</a:t>
            </a:r>
            <a:r>
              <a:rPr lang="de-DE" dirty="0" err="1" smtClean="0">
                <a:latin typeface="MetaPlusBold-Roman" pitchFamily="34" charset="0"/>
              </a:rPr>
              <a:t>McAdams</a:t>
            </a:r>
            <a:r>
              <a:rPr lang="de-DE" dirty="0" smtClean="0">
                <a:latin typeface="MetaPlusBold-Roman" pitchFamily="34" charset="0"/>
              </a:rPr>
              <a:t>, 2001)</a:t>
            </a:r>
            <a:endParaRPr lang="de-DE" dirty="0"/>
          </a:p>
        </p:txBody>
      </p:sp>
      <p:grpSp>
        <p:nvGrpSpPr>
          <p:cNvPr id="12" name="Gruppieren 11"/>
          <p:cNvGrpSpPr/>
          <p:nvPr/>
        </p:nvGrpSpPr>
        <p:grpSpPr>
          <a:xfrm rot="16200000">
            <a:off x="-504564" y="2960948"/>
            <a:ext cx="2808312" cy="864096"/>
            <a:chOff x="6804248" y="5013176"/>
            <a:chExt cx="2808312" cy="864096"/>
          </a:xfrm>
        </p:grpSpPr>
        <p:sp>
          <p:nvSpPr>
            <p:cNvPr id="10" name="Ellipse 9"/>
            <p:cNvSpPr/>
            <p:nvPr/>
          </p:nvSpPr>
          <p:spPr>
            <a:xfrm>
              <a:off x="6804248" y="5013176"/>
              <a:ext cx="2808312"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p:cNvSpPr txBox="1"/>
            <p:nvPr/>
          </p:nvSpPr>
          <p:spPr>
            <a:xfrm>
              <a:off x="7020272" y="5085184"/>
              <a:ext cx="2448272" cy="646331"/>
            </a:xfrm>
            <a:prstGeom prst="rect">
              <a:avLst/>
            </a:prstGeom>
            <a:noFill/>
          </p:spPr>
          <p:txBody>
            <a:bodyPr wrap="square" rtlCol="0">
              <a:spAutoFit/>
            </a:bodyPr>
            <a:lstStyle/>
            <a:p>
              <a:pPr algn="ctr"/>
              <a:r>
                <a:rPr lang="de-DE" dirty="0" smtClean="0"/>
                <a:t>Kompetenzen</a:t>
              </a:r>
              <a:br>
                <a:rPr lang="de-DE" dirty="0" smtClean="0"/>
              </a:br>
              <a:r>
                <a:rPr lang="de-DE" dirty="0" smtClean="0"/>
                <a:t>Charakterstärken</a:t>
              </a:r>
              <a:endParaRPr lang="de-DE"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blinds(horizontal)">
                                      <p:cBhvr>
                                        <p:cTn id="7" dur="500"/>
                                        <p:tgtEl>
                                          <p:spTgt spid="7">
                                            <p:bg/>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blinds(horizontal)">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blinds(horizontal)">
                                      <p:cBhvr>
                                        <p:cTn id="15" dur="500"/>
                                        <p:tgtEl>
                                          <p:spTgt spid="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26634"/>
                                        </p:tgtEl>
                                        <p:attrNameLst>
                                          <p:attrName>style.visibility</p:attrName>
                                        </p:attrNameLst>
                                      </p:cBhvr>
                                      <p:to>
                                        <p:strVal val="visible"/>
                                      </p:to>
                                    </p:set>
                                    <p:anim calcmode="lin" valueType="num">
                                      <p:cBhvr additive="base">
                                        <p:cTn id="20" dur="500" fill="hold"/>
                                        <p:tgtEl>
                                          <p:spTgt spid="26634"/>
                                        </p:tgtEl>
                                        <p:attrNameLst>
                                          <p:attrName>ppt_x</p:attrName>
                                        </p:attrNameLst>
                                      </p:cBhvr>
                                      <p:tavLst>
                                        <p:tav tm="0">
                                          <p:val>
                                            <p:strVal val="0-#ppt_w/2"/>
                                          </p:val>
                                        </p:tav>
                                        <p:tav tm="100000">
                                          <p:val>
                                            <p:strVal val="#ppt_x"/>
                                          </p:val>
                                        </p:tav>
                                      </p:tavLst>
                                    </p:anim>
                                    <p:anim calcmode="lin" valueType="num">
                                      <p:cBhvr additive="base">
                                        <p:cTn id="21" dur="500" fill="hold"/>
                                        <p:tgtEl>
                                          <p:spTgt spid="26634"/>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6">
                                            <p:bg/>
                                          </p:spTgt>
                                        </p:tgtEl>
                                        <p:attrNameLst>
                                          <p:attrName>style.visibility</p:attrName>
                                        </p:attrNameLst>
                                      </p:cBhvr>
                                      <p:to>
                                        <p:strVal val="visible"/>
                                      </p:to>
                                    </p:set>
                                    <p:animEffect transition="in" filter="blinds(horizontal)">
                                      <p:cBhvr>
                                        <p:cTn id="26" dur="500"/>
                                        <p:tgtEl>
                                          <p:spTgt spid="6">
                                            <p:bg/>
                                          </p:spTgt>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Effect transition="in" filter="blinds(horizontal)">
                                      <p:cBhvr>
                                        <p:cTn id="29" dur="500"/>
                                        <p:tgtEl>
                                          <p:spTgt spid="6">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6">
                                            <p:txEl>
                                              <p:pRg st="1" end="1"/>
                                            </p:txEl>
                                          </p:spTgt>
                                        </p:tgtEl>
                                        <p:attrNameLst>
                                          <p:attrName>style.visibility</p:attrName>
                                        </p:attrNameLst>
                                      </p:cBhvr>
                                      <p:to>
                                        <p:strVal val="visible"/>
                                      </p:to>
                                    </p:set>
                                    <p:animEffect transition="in" filter="blinds(horizontal)">
                                      <p:cBhvr>
                                        <p:cTn id="34" dur="500"/>
                                        <p:tgtEl>
                                          <p:spTgt spid="6">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26635"/>
                                        </p:tgtEl>
                                        <p:attrNameLst>
                                          <p:attrName>style.visibility</p:attrName>
                                        </p:attrNameLst>
                                      </p:cBhvr>
                                      <p:to>
                                        <p:strVal val="visible"/>
                                      </p:to>
                                    </p:set>
                                    <p:anim calcmode="lin" valueType="num">
                                      <p:cBhvr additive="base">
                                        <p:cTn id="39" dur="500" fill="hold"/>
                                        <p:tgtEl>
                                          <p:spTgt spid="26635"/>
                                        </p:tgtEl>
                                        <p:attrNameLst>
                                          <p:attrName>ppt_x</p:attrName>
                                        </p:attrNameLst>
                                      </p:cBhvr>
                                      <p:tavLst>
                                        <p:tav tm="0">
                                          <p:val>
                                            <p:strVal val="0-#ppt_w/2"/>
                                          </p:val>
                                        </p:tav>
                                        <p:tav tm="100000">
                                          <p:val>
                                            <p:strVal val="#ppt_x"/>
                                          </p:val>
                                        </p:tav>
                                      </p:tavLst>
                                    </p:anim>
                                    <p:anim calcmode="lin" valueType="num">
                                      <p:cBhvr additive="base">
                                        <p:cTn id="40" dur="500" fill="hold"/>
                                        <p:tgtEl>
                                          <p:spTgt spid="26635"/>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5">
                                            <p:bg/>
                                          </p:spTgt>
                                        </p:tgtEl>
                                        <p:attrNameLst>
                                          <p:attrName>style.visibility</p:attrName>
                                        </p:attrNameLst>
                                      </p:cBhvr>
                                      <p:to>
                                        <p:strVal val="visible"/>
                                      </p:to>
                                    </p:set>
                                    <p:animEffect transition="in" filter="blinds(horizontal)">
                                      <p:cBhvr>
                                        <p:cTn id="45" dur="500"/>
                                        <p:tgtEl>
                                          <p:spTgt spid="5">
                                            <p:bg/>
                                          </p:spTgt>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5">
                                            <p:txEl>
                                              <p:pRg st="0" end="0"/>
                                            </p:txEl>
                                          </p:spTgt>
                                        </p:tgtEl>
                                        <p:attrNameLst>
                                          <p:attrName>style.visibility</p:attrName>
                                        </p:attrNameLst>
                                      </p:cBhvr>
                                      <p:to>
                                        <p:strVal val="visible"/>
                                      </p:to>
                                    </p:set>
                                    <p:animEffect transition="in" filter="blinds(horizontal)">
                                      <p:cBhvr>
                                        <p:cTn id="48" dur="500"/>
                                        <p:tgtEl>
                                          <p:spTgt spid="5">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5">
                                            <p:txEl>
                                              <p:pRg st="1" end="1"/>
                                            </p:txEl>
                                          </p:spTgt>
                                        </p:tgtEl>
                                        <p:attrNameLst>
                                          <p:attrName>style.visibility</p:attrName>
                                        </p:attrNameLst>
                                      </p:cBhvr>
                                      <p:to>
                                        <p:strVal val="visible"/>
                                      </p:to>
                                    </p:set>
                                    <p:animEffect transition="in" filter="blinds(horizontal)">
                                      <p:cBhvr>
                                        <p:cTn id="53" dur="500"/>
                                        <p:tgtEl>
                                          <p:spTgt spid="5">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8" fill="hold" nodeType="clickEffect">
                                  <p:stCondLst>
                                    <p:cond delay="0"/>
                                  </p:stCondLst>
                                  <p:childTnLst>
                                    <p:set>
                                      <p:cBhvr>
                                        <p:cTn id="57" dur="1" fill="hold">
                                          <p:stCondLst>
                                            <p:cond delay="0"/>
                                          </p:stCondLst>
                                        </p:cTn>
                                        <p:tgtEl>
                                          <p:spTgt spid="26636"/>
                                        </p:tgtEl>
                                        <p:attrNameLst>
                                          <p:attrName>style.visibility</p:attrName>
                                        </p:attrNameLst>
                                      </p:cBhvr>
                                      <p:to>
                                        <p:strVal val="visible"/>
                                      </p:to>
                                    </p:set>
                                    <p:anim calcmode="lin" valueType="num">
                                      <p:cBhvr additive="base">
                                        <p:cTn id="58" dur="500" fill="hold"/>
                                        <p:tgtEl>
                                          <p:spTgt spid="26636"/>
                                        </p:tgtEl>
                                        <p:attrNameLst>
                                          <p:attrName>ppt_x</p:attrName>
                                        </p:attrNameLst>
                                      </p:cBhvr>
                                      <p:tavLst>
                                        <p:tav tm="0">
                                          <p:val>
                                            <p:strVal val="0-#ppt_w/2"/>
                                          </p:val>
                                        </p:tav>
                                        <p:tav tm="100000">
                                          <p:val>
                                            <p:strVal val="#ppt_x"/>
                                          </p:val>
                                        </p:tav>
                                      </p:tavLst>
                                    </p:anim>
                                    <p:anim calcmode="lin" valueType="num">
                                      <p:cBhvr additive="base">
                                        <p:cTn id="59" dur="500" fill="hold"/>
                                        <p:tgtEl>
                                          <p:spTgt spid="26636"/>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nodeType="click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blinds(horizontal)">
                                      <p:cBhvr>
                                        <p:cTn id="6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build="p" animBg="1"/>
      <p:bldP spid="7"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el 1"/>
          <p:cNvSpPr>
            <a:spLocks noGrp="1"/>
          </p:cNvSpPr>
          <p:nvPr>
            <p:ph type="title"/>
          </p:nvPr>
        </p:nvSpPr>
        <p:spPr>
          <a:xfrm>
            <a:off x="457200" y="-26988"/>
            <a:ext cx="8229600" cy="1143001"/>
          </a:xfrm>
        </p:spPr>
        <p:txBody>
          <a:bodyPr/>
          <a:lstStyle/>
          <a:p>
            <a:pPr eaLnBrk="1" hangingPunct="1"/>
            <a:r>
              <a:rPr lang="de-DE" dirty="0" smtClean="0"/>
              <a:t>Die       Elemente der KBC-Methode </a:t>
            </a:r>
          </a:p>
        </p:txBody>
      </p:sp>
      <p:graphicFrame>
        <p:nvGraphicFramePr>
          <p:cNvPr id="6" name="Inhaltsplatzhalter 5"/>
          <p:cNvGraphicFramePr>
            <a:graphicFrameLocks noGrp="1"/>
          </p:cNvGraphicFramePr>
          <p:nvPr>
            <p:ph idx="1"/>
          </p:nvPr>
        </p:nvGraphicFramePr>
        <p:xfrm>
          <a:off x="457200" y="1517650"/>
          <a:ext cx="8229600" cy="4775200"/>
        </p:xfrm>
        <a:graphic>
          <a:graphicData uri="http://schemas.openxmlformats.org/drawingml/2006/table">
            <a:tbl>
              <a:tblPr firstRow="1" bandRow="1">
                <a:tableStyleId>{073A0DAA-6AF3-43AB-8588-CEC1D06C72B9}</a:tableStyleId>
              </a:tblPr>
              <a:tblGrid>
                <a:gridCol w="1828784"/>
                <a:gridCol w="1000132"/>
                <a:gridCol w="928694"/>
                <a:gridCol w="1000132"/>
                <a:gridCol w="725210"/>
                <a:gridCol w="917864"/>
                <a:gridCol w="928694"/>
                <a:gridCol w="900090"/>
              </a:tblGrid>
              <a:tr h="370840">
                <a:tc>
                  <a:txBody>
                    <a:bodyPr/>
                    <a:lstStyle/>
                    <a:p>
                      <a:r>
                        <a:rPr lang="de-DE" sz="1400" kern="1200" dirty="0" smtClean="0"/>
                        <a:t>Zyklusjahr</a:t>
                      </a:r>
                      <a:br>
                        <a:rPr lang="de-DE" sz="1400" kern="1200" dirty="0" smtClean="0"/>
                      </a:br>
                      <a:r>
                        <a:rPr lang="de-DE" sz="1400" kern="1200" dirty="0" smtClean="0"/>
                        <a:t>Geburtstag = Jahr 0</a:t>
                      </a:r>
                      <a:endParaRPr lang="de-DE" sz="1400" dirty="0"/>
                    </a:p>
                  </a:txBody>
                  <a:tcPr>
                    <a:solidFill>
                      <a:schemeClr val="tx1"/>
                    </a:solidFill>
                  </a:tcPr>
                </a:tc>
                <a:tc>
                  <a:txBody>
                    <a:bodyPr/>
                    <a:lstStyle/>
                    <a:p>
                      <a:r>
                        <a:rPr lang="de-DE" dirty="0" smtClean="0"/>
                        <a:t>1</a:t>
                      </a:r>
                      <a:endParaRPr lang="de-DE" dirty="0"/>
                    </a:p>
                  </a:txBody>
                  <a:tcPr>
                    <a:solidFill>
                      <a:srgbClr val="FFC000"/>
                    </a:solidFill>
                  </a:tcPr>
                </a:tc>
                <a:tc>
                  <a:txBody>
                    <a:bodyPr/>
                    <a:lstStyle/>
                    <a:p>
                      <a:r>
                        <a:rPr lang="de-DE" dirty="0" smtClean="0"/>
                        <a:t>2</a:t>
                      </a:r>
                      <a:endParaRPr lang="de-DE" dirty="0"/>
                    </a:p>
                  </a:txBody>
                  <a:tcPr>
                    <a:solidFill>
                      <a:srgbClr val="FFC000"/>
                    </a:solidFill>
                  </a:tcPr>
                </a:tc>
                <a:tc>
                  <a:txBody>
                    <a:bodyPr/>
                    <a:lstStyle/>
                    <a:p>
                      <a:r>
                        <a:rPr lang="de-DE" dirty="0" smtClean="0"/>
                        <a:t>3</a:t>
                      </a:r>
                      <a:endParaRPr lang="de-DE" dirty="0"/>
                    </a:p>
                  </a:txBody>
                  <a:tcPr>
                    <a:solidFill>
                      <a:srgbClr val="FFC000"/>
                    </a:solidFill>
                  </a:tcPr>
                </a:tc>
                <a:tc>
                  <a:txBody>
                    <a:bodyPr/>
                    <a:lstStyle/>
                    <a:p>
                      <a:r>
                        <a:rPr lang="de-DE" dirty="0" smtClean="0"/>
                        <a:t>4</a:t>
                      </a:r>
                      <a:endParaRPr lang="de-DE" dirty="0"/>
                    </a:p>
                  </a:txBody>
                  <a:tcPr>
                    <a:solidFill>
                      <a:srgbClr val="FFC000"/>
                    </a:solidFill>
                  </a:tcPr>
                </a:tc>
                <a:tc>
                  <a:txBody>
                    <a:bodyPr/>
                    <a:lstStyle/>
                    <a:p>
                      <a:r>
                        <a:rPr lang="de-DE" dirty="0" smtClean="0"/>
                        <a:t>5</a:t>
                      </a:r>
                      <a:endParaRPr lang="de-DE" dirty="0"/>
                    </a:p>
                  </a:txBody>
                  <a:tcPr>
                    <a:solidFill>
                      <a:srgbClr val="FFC000"/>
                    </a:solidFill>
                  </a:tcPr>
                </a:tc>
                <a:tc>
                  <a:txBody>
                    <a:bodyPr/>
                    <a:lstStyle/>
                    <a:p>
                      <a:r>
                        <a:rPr lang="de-DE" dirty="0" smtClean="0"/>
                        <a:t>6</a:t>
                      </a:r>
                      <a:endParaRPr lang="de-DE" dirty="0"/>
                    </a:p>
                  </a:txBody>
                  <a:tcPr>
                    <a:solidFill>
                      <a:srgbClr val="FFC000"/>
                    </a:solidFill>
                  </a:tcPr>
                </a:tc>
                <a:tc>
                  <a:txBody>
                    <a:bodyPr/>
                    <a:lstStyle/>
                    <a:p>
                      <a:r>
                        <a:rPr lang="de-DE" dirty="0" smtClean="0"/>
                        <a:t>7</a:t>
                      </a:r>
                      <a:endParaRPr lang="de-DE" dirty="0"/>
                    </a:p>
                  </a:txBody>
                  <a:tcPr>
                    <a:solidFill>
                      <a:srgbClr val="FFC000"/>
                    </a:solidFill>
                  </a:tcPr>
                </a:tc>
              </a:tr>
              <a:tr h="370840">
                <a:tc>
                  <a:txBody>
                    <a:bodyPr/>
                    <a:lstStyle/>
                    <a:p>
                      <a:r>
                        <a:rPr lang="de-DE" dirty="0" smtClean="0"/>
                        <a:t>Lebensstrang</a:t>
                      </a:r>
                      <a:r>
                        <a:rPr lang="de-DE" baseline="0" dirty="0" smtClean="0"/>
                        <a:t> 1</a:t>
                      </a:r>
                      <a:endParaRPr lang="de-DE" dirty="0"/>
                    </a:p>
                  </a:txBody>
                  <a:tcPr/>
                </a:tc>
                <a:tc>
                  <a:txBody>
                    <a:bodyPr/>
                    <a:lstStyle/>
                    <a:p>
                      <a:endParaRPr lang="de-DE" dirty="0" smtClean="0"/>
                    </a:p>
                    <a:p>
                      <a:endParaRPr lang="de-DE" dirty="0"/>
                    </a:p>
                  </a:txBody>
                  <a:tcPr/>
                </a:tc>
                <a:tc>
                  <a:txBody>
                    <a:bodyPr/>
                    <a:lstStyle/>
                    <a:p>
                      <a:endParaRPr lang="de-DE"/>
                    </a:p>
                  </a:txBody>
                  <a:tcPr/>
                </a:tc>
                <a:tc>
                  <a:txBody>
                    <a:bodyPr/>
                    <a:lstStyle/>
                    <a:p>
                      <a:endParaRPr lang="de-DE" dirty="0"/>
                    </a:p>
                  </a:txBody>
                  <a:tcPr/>
                </a:tc>
                <a:tc>
                  <a:txBody>
                    <a:bodyPr/>
                    <a:lstStyle/>
                    <a:p>
                      <a:endParaRPr lang="de-DE" dirty="0"/>
                    </a:p>
                  </a:txBody>
                  <a:tcPr/>
                </a:tc>
                <a:tc>
                  <a:txBody>
                    <a:bodyPr/>
                    <a:lstStyle/>
                    <a:p>
                      <a:endParaRPr lang="de-DE" dirty="0"/>
                    </a:p>
                  </a:txBody>
                  <a:tcPr/>
                </a:tc>
                <a:tc>
                  <a:txBody>
                    <a:bodyPr/>
                    <a:lstStyle/>
                    <a:p>
                      <a:endParaRPr lang="de-DE" dirty="0"/>
                    </a:p>
                  </a:txBody>
                  <a:tcPr/>
                </a:tc>
                <a:tc>
                  <a:txBody>
                    <a:bodyPr/>
                    <a:lstStyle/>
                    <a:p>
                      <a:endParaRPr lang="de-DE"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Lebensstrang</a:t>
                      </a:r>
                      <a:r>
                        <a:rPr lang="de-DE" baseline="0" dirty="0" smtClean="0"/>
                        <a:t> 2</a:t>
                      </a:r>
                      <a:endParaRPr lang="de-DE" dirty="0"/>
                    </a:p>
                  </a:txBody>
                  <a:tcPr/>
                </a:tc>
                <a:tc>
                  <a:txBody>
                    <a:bodyPr/>
                    <a:lstStyle/>
                    <a:p>
                      <a:endParaRPr lang="de-DE" dirty="0" smtClean="0"/>
                    </a:p>
                    <a:p>
                      <a:endParaRPr lang="de-DE" dirty="0"/>
                    </a:p>
                  </a:txBody>
                  <a:tcPr/>
                </a:tc>
                <a:tc>
                  <a:txBody>
                    <a:bodyPr/>
                    <a:lstStyle/>
                    <a:p>
                      <a:endParaRPr lang="de-DE"/>
                    </a:p>
                  </a:txBody>
                  <a:tcPr/>
                </a:tc>
                <a:tc>
                  <a:txBody>
                    <a:bodyPr/>
                    <a:lstStyle/>
                    <a:p>
                      <a:endParaRPr lang="de-DE"/>
                    </a:p>
                  </a:txBody>
                  <a:tcPr/>
                </a:tc>
                <a:tc>
                  <a:txBody>
                    <a:bodyPr/>
                    <a:lstStyle/>
                    <a:p>
                      <a:endParaRPr lang="de-DE" dirty="0"/>
                    </a:p>
                  </a:txBody>
                  <a:tcPr/>
                </a:tc>
                <a:tc>
                  <a:txBody>
                    <a:bodyPr/>
                    <a:lstStyle/>
                    <a:p>
                      <a:endParaRPr lang="de-DE" dirty="0"/>
                    </a:p>
                  </a:txBody>
                  <a:tcPr/>
                </a:tc>
                <a:tc>
                  <a:txBody>
                    <a:bodyPr/>
                    <a:lstStyle/>
                    <a:p>
                      <a:endParaRPr lang="de-DE" dirty="0"/>
                    </a:p>
                  </a:txBody>
                  <a:tcPr/>
                </a:tc>
                <a:tc>
                  <a:txBody>
                    <a:bodyPr/>
                    <a:lstStyle/>
                    <a:p>
                      <a:endParaRPr lang="de-DE"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Lebensstrang</a:t>
                      </a:r>
                      <a:r>
                        <a:rPr lang="de-DE" baseline="0" dirty="0" smtClean="0"/>
                        <a:t> 3</a:t>
                      </a:r>
                      <a:endParaRPr lang="de-DE" dirty="0" smtClean="0"/>
                    </a:p>
                    <a:p>
                      <a:endParaRPr lang="de-DE" dirty="0"/>
                    </a:p>
                  </a:txBody>
                  <a:tcPr/>
                </a:tc>
                <a:tc>
                  <a:txBody>
                    <a:bodyPr/>
                    <a:lstStyle/>
                    <a:p>
                      <a:endParaRPr lang="de-DE" dirty="0"/>
                    </a:p>
                  </a:txBody>
                  <a:tcPr/>
                </a:tc>
                <a:tc>
                  <a:txBody>
                    <a:bodyPr/>
                    <a:lstStyle/>
                    <a:p>
                      <a:endParaRPr lang="de-DE" dirty="0"/>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dirty="0"/>
                    </a:p>
                  </a:txBody>
                  <a:tcPr/>
                </a:tc>
              </a:tr>
              <a:tr h="370840">
                <a:tc>
                  <a:txBody>
                    <a:bodyPr/>
                    <a:lstStyle/>
                    <a:p>
                      <a:r>
                        <a:rPr lang="de-DE" dirty="0" smtClean="0"/>
                        <a:t>Lebensstrang</a:t>
                      </a:r>
                      <a:r>
                        <a:rPr lang="de-DE" baseline="0" dirty="0" smtClean="0"/>
                        <a:t> 4</a:t>
                      </a:r>
                      <a:endParaRPr lang="de-DE" dirty="0"/>
                    </a:p>
                  </a:txBody>
                  <a:tcPr/>
                </a:tc>
                <a:tc>
                  <a:txBody>
                    <a:bodyPr/>
                    <a:lstStyle/>
                    <a:p>
                      <a:endParaRPr lang="de-DE" dirty="0"/>
                    </a:p>
                  </a:txBody>
                  <a:tcPr/>
                </a:tc>
                <a:tc>
                  <a:txBody>
                    <a:bodyPr/>
                    <a:lstStyle/>
                    <a:p>
                      <a:endParaRPr lang="de-DE" dirty="0"/>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r>
              <a:tr h="370840">
                <a:tc>
                  <a:txBody>
                    <a:bodyPr/>
                    <a:lstStyle/>
                    <a:p>
                      <a:r>
                        <a:rPr lang="de-DE" dirty="0" smtClean="0"/>
                        <a:t>………</a:t>
                      </a:r>
                      <a:endParaRPr lang="de-DE" dirty="0"/>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dirty="0"/>
                    </a:p>
                  </a:txBody>
                  <a:tcPr/>
                </a:tc>
                <a:tc>
                  <a:txBody>
                    <a:bodyPr/>
                    <a:lstStyle/>
                    <a:p>
                      <a:endParaRPr lang="de-DE" dirty="0"/>
                    </a:p>
                  </a:txBody>
                  <a:tcPr/>
                </a:tc>
              </a:tr>
              <a:tr h="370840">
                <a:tc>
                  <a:txBody>
                    <a:bodyPr/>
                    <a:lstStyle/>
                    <a:p>
                      <a:r>
                        <a:rPr lang="de-DE" dirty="0" smtClean="0"/>
                        <a:t>……….</a:t>
                      </a:r>
                      <a:endParaRPr lang="de-DE" dirty="0"/>
                    </a:p>
                  </a:txBody>
                  <a:tcPr/>
                </a:tc>
                <a:tc>
                  <a:txBody>
                    <a:bodyPr/>
                    <a:lstStyle/>
                    <a:p>
                      <a:endParaRPr lang="de-DE" dirty="0"/>
                    </a:p>
                  </a:txBody>
                  <a:tcPr/>
                </a:tc>
                <a:tc>
                  <a:txBody>
                    <a:bodyPr/>
                    <a:lstStyle/>
                    <a:p>
                      <a:endParaRPr lang="de-DE"/>
                    </a:p>
                  </a:txBody>
                  <a:tcPr/>
                </a:tc>
                <a:tc>
                  <a:txBody>
                    <a:bodyPr/>
                    <a:lstStyle/>
                    <a:p>
                      <a:endParaRPr lang="de-DE"/>
                    </a:p>
                  </a:txBody>
                  <a:tcPr/>
                </a:tc>
                <a:tc>
                  <a:txBody>
                    <a:bodyPr/>
                    <a:lstStyle/>
                    <a:p>
                      <a:endParaRPr lang="de-DE" dirty="0"/>
                    </a:p>
                  </a:txBody>
                  <a:tcPr/>
                </a:tc>
                <a:tc>
                  <a:txBody>
                    <a:bodyPr/>
                    <a:lstStyle/>
                    <a:p>
                      <a:endParaRPr lang="de-DE"/>
                    </a:p>
                  </a:txBody>
                  <a:tcPr/>
                </a:tc>
                <a:tc>
                  <a:txBody>
                    <a:bodyPr/>
                    <a:lstStyle/>
                    <a:p>
                      <a:endParaRPr lang="de-DE"/>
                    </a:p>
                  </a:txBody>
                  <a:tcPr/>
                </a:tc>
                <a:tc>
                  <a:txBody>
                    <a:bodyPr/>
                    <a:lstStyle/>
                    <a:p>
                      <a:endParaRPr lang="de-DE" dirty="0"/>
                    </a:p>
                  </a:txBody>
                  <a:tcPr/>
                </a:tc>
              </a:tr>
              <a:tr h="370840">
                <a:tc>
                  <a:txBody>
                    <a:bodyPr/>
                    <a:lstStyle/>
                    <a:p>
                      <a:r>
                        <a:rPr lang="de-DE" dirty="0" smtClean="0"/>
                        <a:t>……….</a:t>
                      </a:r>
                      <a:endParaRPr lang="de-DE" dirty="0"/>
                    </a:p>
                  </a:txBody>
                  <a:tcPr/>
                </a:tc>
                <a:tc>
                  <a:txBody>
                    <a:bodyPr/>
                    <a:lstStyle/>
                    <a:p>
                      <a:endParaRPr lang="de-DE" dirty="0"/>
                    </a:p>
                  </a:txBody>
                  <a:tcPr/>
                </a:tc>
                <a:tc>
                  <a:txBody>
                    <a:bodyPr/>
                    <a:lstStyle/>
                    <a:p>
                      <a:endParaRPr lang="de-DE"/>
                    </a:p>
                  </a:txBody>
                  <a:tcPr/>
                </a:tc>
                <a:tc>
                  <a:txBody>
                    <a:bodyPr/>
                    <a:lstStyle/>
                    <a:p>
                      <a:endParaRPr lang="de-DE"/>
                    </a:p>
                  </a:txBody>
                  <a:tcPr/>
                </a:tc>
                <a:tc>
                  <a:txBody>
                    <a:bodyPr/>
                    <a:lstStyle/>
                    <a:p>
                      <a:endParaRPr lang="de-DE" dirty="0"/>
                    </a:p>
                  </a:txBody>
                  <a:tcPr/>
                </a:tc>
                <a:tc>
                  <a:txBody>
                    <a:bodyPr/>
                    <a:lstStyle/>
                    <a:p>
                      <a:endParaRPr lang="de-DE"/>
                    </a:p>
                  </a:txBody>
                  <a:tcPr/>
                </a:tc>
                <a:tc>
                  <a:txBody>
                    <a:bodyPr/>
                    <a:lstStyle/>
                    <a:p>
                      <a:endParaRPr lang="de-DE"/>
                    </a:p>
                  </a:txBody>
                  <a:tcPr/>
                </a:tc>
                <a:tc>
                  <a:txBody>
                    <a:bodyPr/>
                    <a:lstStyle/>
                    <a:p>
                      <a:endParaRPr lang="de-DE" dirty="0"/>
                    </a:p>
                  </a:txBody>
                  <a:tcPr/>
                </a:tc>
              </a:tr>
              <a:tr h="370840">
                <a:tc>
                  <a:txBody>
                    <a:bodyPr/>
                    <a:lstStyle/>
                    <a:p>
                      <a:r>
                        <a:rPr lang="de-DE" dirty="0" smtClean="0"/>
                        <a:t>Historische</a:t>
                      </a:r>
                      <a:r>
                        <a:rPr lang="de-DE" baseline="0" dirty="0" smtClean="0"/>
                        <a:t> Ereignisse</a:t>
                      </a:r>
                      <a:endParaRPr lang="de-DE" dirty="0"/>
                    </a:p>
                  </a:txBody>
                  <a:tcPr/>
                </a:tc>
                <a:tc>
                  <a:txBody>
                    <a:bodyPr/>
                    <a:lstStyle/>
                    <a:p>
                      <a:endParaRPr lang="de-DE" dirty="0"/>
                    </a:p>
                  </a:txBody>
                  <a:tcPr/>
                </a:tc>
                <a:tc>
                  <a:txBody>
                    <a:bodyPr/>
                    <a:lstStyle/>
                    <a:p>
                      <a:endParaRPr lang="de-DE" dirty="0"/>
                    </a:p>
                  </a:txBody>
                  <a:tcPr/>
                </a:tc>
                <a:tc>
                  <a:txBody>
                    <a:bodyPr/>
                    <a:lstStyle/>
                    <a:p>
                      <a:endParaRPr lang="de-DE" dirty="0"/>
                    </a:p>
                  </a:txBody>
                  <a:tcPr/>
                </a:tc>
                <a:tc>
                  <a:txBody>
                    <a:bodyPr/>
                    <a:lstStyle/>
                    <a:p>
                      <a:endParaRPr lang="de-DE" dirty="0"/>
                    </a:p>
                  </a:txBody>
                  <a:tcPr/>
                </a:tc>
                <a:tc>
                  <a:txBody>
                    <a:bodyPr/>
                    <a:lstStyle/>
                    <a:p>
                      <a:endParaRPr lang="de-DE" dirty="0"/>
                    </a:p>
                  </a:txBody>
                  <a:tcPr/>
                </a:tc>
                <a:tc>
                  <a:txBody>
                    <a:bodyPr/>
                    <a:lstStyle/>
                    <a:p>
                      <a:endParaRPr lang="de-DE"/>
                    </a:p>
                  </a:txBody>
                  <a:tcPr/>
                </a:tc>
                <a:tc>
                  <a:txBody>
                    <a:bodyPr/>
                    <a:lstStyle/>
                    <a:p>
                      <a:endParaRPr lang="de-DE" dirty="0"/>
                    </a:p>
                  </a:txBody>
                  <a:tcPr/>
                </a:tc>
              </a:tr>
            </a:tbl>
          </a:graphicData>
        </a:graphic>
      </p:graphicFrame>
      <p:sp>
        <p:nvSpPr>
          <p:cNvPr id="12383" name="Foliennummernplatzhalter 3"/>
          <p:cNvSpPr>
            <a:spLocks noGrp="1"/>
          </p:cNvSpPr>
          <p:nvPr>
            <p:ph type="sldNum" sz="quarter" idx="4294967295"/>
          </p:nvPr>
        </p:nvSpPr>
        <p:spPr>
          <a:xfrm>
            <a:off x="457200" y="6356350"/>
            <a:ext cx="2133600" cy="365125"/>
          </a:xfrm>
          <a:prstGeom prst="rect">
            <a:avLst/>
          </a:prstGeom>
        </p:spPr>
        <p:txBody>
          <a:bodyPr/>
          <a:lstStyle/>
          <a:p>
            <a:pPr algn="l">
              <a:defRPr/>
            </a:pPr>
            <a:fld id="{AB936CB6-4CC8-47EE-A64B-48AF5D250906}" type="slidenum">
              <a:rPr lang="de-DE" smtClean="0"/>
              <a:pPr algn="l">
                <a:defRPr/>
              </a:pPr>
              <a:t>6</a:t>
            </a:fld>
            <a:endParaRPr lang="de-DE" dirty="0"/>
          </a:p>
        </p:txBody>
      </p:sp>
      <p:sp>
        <p:nvSpPr>
          <p:cNvPr id="7" name="Pfeil nach unten 6"/>
          <p:cNvSpPr/>
          <p:nvPr/>
        </p:nvSpPr>
        <p:spPr>
          <a:xfrm>
            <a:off x="7715272" y="2285992"/>
            <a:ext cx="1000132" cy="4071966"/>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de-DE" sz="1600" dirty="0">
                <a:solidFill>
                  <a:schemeClr val="tx1"/>
                </a:solidFill>
              </a:rPr>
              <a:t>ZYKLUSJAHR</a:t>
            </a:r>
            <a:r>
              <a:rPr lang="de-DE" sz="1600" dirty="0"/>
              <a:t>  </a:t>
            </a:r>
            <a:r>
              <a:rPr lang="de-DE" sz="1600" dirty="0">
                <a:solidFill>
                  <a:schemeClr val="tx1"/>
                </a:solidFill>
              </a:rPr>
              <a:t>Rhythmus-Analyse</a:t>
            </a:r>
          </a:p>
        </p:txBody>
      </p:sp>
      <p:sp>
        <p:nvSpPr>
          <p:cNvPr id="8" name="Pfeil nach rechts 7"/>
          <p:cNvSpPr/>
          <p:nvPr/>
        </p:nvSpPr>
        <p:spPr>
          <a:xfrm>
            <a:off x="2339975" y="2643188"/>
            <a:ext cx="5357813" cy="785812"/>
          </a:xfrm>
          <a:prstGeom prst="rightArrow">
            <a:avLst/>
          </a:prstGeom>
          <a:solidFill>
            <a:srgbClr val="C00000">
              <a:alpha val="71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sz="1600" b="1" dirty="0">
                <a:solidFill>
                  <a:schemeClr val="tx1"/>
                </a:solidFill>
              </a:rPr>
              <a:t>Der rote Faden: Wie ich wurde, wer ich heute bin</a:t>
            </a:r>
          </a:p>
        </p:txBody>
      </p:sp>
      <p:sp>
        <p:nvSpPr>
          <p:cNvPr id="10" name="Abgerundetes Rechteck 9"/>
          <p:cNvSpPr/>
          <p:nvPr/>
        </p:nvSpPr>
        <p:spPr>
          <a:xfrm>
            <a:off x="3724275" y="4968875"/>
            <a:ext cx="1639888" cy="836613"/>
          </a:xfrm>
          <a:prstGeom prst="roundRect">
            <a:avLst/>
          </a:prstGeom>
          <a:solidFill>
            <a:srgbClr val="FF0000">
              <a:alpha val="32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dirty="0"/>
              <a:t>negativ/ nicht bewältigt</a:t>
            </a:r>
          </a:p>
        </p:txBody>
      </p:sp>
      <p:sp>
        <p:nvSpPr>
          <p:cNvPr id="9" name="Abgerundetes Rechteck 8"/>
          <p:cNvSpPr/>
          <p:nvPr/>
        </p:nvSpPr>
        <p:spPr>
          <a:xfrm>
            <a:off x="3365500" y="4016375"/>
            <a:ext cx="1854572" cy="106838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dirty="0"/>
              <a:t>Lebensthemen </a:t>
            </a:r>
            <a:br>
              <a:rPr lang="de-DE" dirty="0"/>
            </a:br>
            <a:r>
              <a:rPr lang="de-DE" dirty="0"/>
              <a:t>universell /</a:t>
            </a:r>
          </a:p>
          <a:p>
            <a:pPr algn="ctr" fontAlgn="auto">
              <a:spcBef>
                <a:spcPts val="0"/>
              </a:spcBef>
              <a:spcAft>
                <a:spcPts val="0"/>
              </a:spcAft>
              <a:defRPr/>
            </a:pPr>
            <a:r>
              <a:rPr lang="de-DE" dirty="0"/>
              <a:t>individuell</a:t>
            </a:r>
          </a:p>
        </p:txBody>
      </p:sp>
      <p:sp>
        <p:nvSpPr>
          <p:cNvPr id="14" name="Pfeil nach rechts 13"/>
          <p:cNvSpPr/>
          <p:nvPr/>
        </p:nvSpPr>
        <p:spPr>
          <a:xfrm>
            <a:off x="468313" y="914996"/>
            <a:ext cx="8143875" cy="78581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de-DE" b="1" dirty="0"/>
              <a:t>Lebensphase: 7-Jahres-Phasen: Das Leben in Überschriften….</a:t>
            </a:r>
          </a:p>
        </p:txBody>
      </p:sp>
      <p:sp>
        <p:nvSpPr>
          <p:cNvPr id="15" name="Ellipse 14"/>
          <p:cNvSpPr/>
          <p:nvPr/>
        </p:nvSpPr>
        <p:spPr>
          <a:xfrm>
            <a:off x="7499350" y="1781175"/>
            <a:ext cx="1393825" cy="9334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p>
          <a:p>
            <a:pPr algn="ctr" fontAlgn="auto">
              <a:spcBef>
                <a:spcPts val="0"/>
              </a:spcBef>
              <a:spcAft>
                <a:spcPts val="0"/>
              </a:spcAft>
              <a:defRPr/>
            </a:pPr>
            <a:endParaRPr lang="de-DE" dirty="0"/>
          </a:p>
          <a:p>
            <a:pPr algn="ctr" fontAlgn="auto">
              <a:spcBef>
                <a:spcPts val="0"/>
              </a:spcBef>
              <a:spcAft>
                <a:spcPts val="0"/>
              </a:spcAft>
              <a:defRPr/>
            </a:pPr>
            <a:r>
              <a:rPr lang="de-DE" dirty="0"/>
              <a:t>Name Zyklus-Jahr</a:t>
            </a:r>
          </a:p>
          <a:p>
            <a:pPr algn="ctr" fontAlgn="auto">
              <a:spcBef>
                <a:spcPts val="0"/>
              </a:spcBef>
              <a:spcAft>
                <a:spcPts val="0"/>
              </a:spcAft>
              <a:defRPr/>
            </a:pPr>
            <a:r>
              <a:rPr lang="de-DE" dirty="0"/>
              <a:t/>
            </a:r>
            <a:br>
              <a:rPr lang="de-DE" dirty="0"/>
            </a:br>
            <a:endParaRPr lang="de-DE" dirty="0"/>
          </a:p>
        </p:txBody>
      </p:sp>
      <p:sp>
        <p:nvSpPr>
          <p:cNvPr id="16" name="Pfeil nach rechts 15"/>
          <p:cNvSpPr/>
          <p:nvPr/>
        </p:nvSpPr>
        <p:spPr>
          <a:xfrm>
            <a:off x="1714500" y="1643063"/>
            <a:ext cx="500063" cy="21431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7" name="Nach oben gekrümmter Pfeil 16"/>
          <p:cNvSpPr/>
          <p:nvPr/>
        </p:nvSpPr>
        <p:spPr>
          <a:xfrm rot="5400000">
            <a:off x="1550194" y="2321719"/>
            <a:ext cx="1079500" cy="64293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solidFill>
                <a:schemeClr val="tx1"/>
              </a:solidFill>
            </a:endParaRPr>
          </a:p>
        </p:txBody>
      </p:sp>
      <p:sp>
        <p:nvSpPr>
          <p:cNvPr id="19" name="Textfeld 18"/>
          <p:cNvSpPr txBox="1">
            <a:spLocks noChangeArrowheads="1"/>
          </p:cNvSpPr>
          <p:nvPr/>
        </p:nvSpPr>
        <p:spPr bwMode="auto">
          <a:xfrm>
            <a:off x="2411413" y="2206823"/>
            <a:ext cx="4454525" cy="646113"/>
          </a:xfrm>
          <a:prstGeom prst="rect">
            <a:avLst/>
          </a:prstGeom>
          <a:noFill/>
          <a:ln w="9525">
            <a:noFill/>
            <a:miter lim="800000"/>
            <a:headEnd/>
            <a:tailEnd/>
          </a:ln>
        </p:spPr>
        <p:txBody>
          <a:bodyPr>
            <a:spAutoFit/>
          </a:bodyPr>
          <a:lstStyle/>
          <a:p>
            <a:r>
              <a:rPr lang="de-DE" dirty="0">
                <a:latin typeface="Calibri" pitchFamily="34" charset="0"/>
              </a:rPr>
              <a:t>Verbindung zwischen den Lebenssträngen und durch die Lebensphasen (alle Elemente):</a:t>
            </a:r>
          </a:p>
        </p:txBody>
      </p:sp>
      <p:sp>
        <p:nvSpPr>
          <p:cNvPr id="21" name="Pfeil nach rechts 20"/>
          <p:cNvSpPr/>
          <p:nvPr/>
        </p:nvSpPr>
        <p:spPr>
          <a:xfrm>
            <a:off x="2357438" y="3141663"/>
            <a:ext cx="5357812" cy="785812"/>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1600" dirty="0">
              <a:solidFill>
                <a:schemeClr val="tx1"/>
              </a:solidFill>
            </a:endParaRPr>
          </a:p>
          <a:p>
            <a:pPr fontAlgn="auto">
              <a:spcBef>
                <a:spcPts val="0"/>
              </a:spcBef>
              <a:spcAft>
                <a:spcPts val="0"/>
              </a:spcAft>
              <a:defRPr/>
            </a:pPr>
            <a:r>
              <a:rPr lang="de-DE" sz="1600" b="1" dirty="0">
                <a:solidFill>
                  <a:schemeClr val="tx1"/>
                </a:solidFill>
              </a:rPr>
              <a:t>   Lebensstrang-Analyse ,  z.B. </a:t>
            </a:r>
            <a:r>
              <a:rPr lang="de-DE" sz="1600" b="1" dirty="0" smtClean="0">
                <a:solidFill>
                  <a:schemeClr val="tx1"/>
                </a:solidFill>
              </a:rPr>
              <a:t>Berufsbiografie</a:t>
            </a:r>
            <a:endParaRPr lang="de-DE" sz="1600" b="1" dirty="0">
              <a:solidFill>
                <a:schemeClr val="tx1"/>
              </a:solidFill>
            </a:endParaRPr>
          </a:p>
          <a:p>
            <a:pPr algn="ctr" fontAlgn="auto">
              <a:spcBef>
                <a:spcPts val="0"/>
              </a:spcBef>
              <a:spcAft>
                <a:spcPts val="0"/>
              </a:spcAft>
              <a:defRPr/>
            </a:pPr>
            <a:endParaRPr lang="de-DE" sz="1600" dirty="0"/>
          </a:p>
        </p:txBody>
      </p:sp>
      <p:sp>
        <p:nvSpPr>
          <p:cNvPr id="20" name="Diagonal liegende Ecken des Rechtecks abrunden 19"/>
          <p:cNvSpPr/>
          <p:nvPr/>
        </p:nvSpPr>
        <p:spPr>
          <a:xfrm>
            <a:off x="5724525" y="3722688"/>
            <a:ext cx="1571625" cy="785812"/>
          </a:xfrm>
          <a:prstGeom prst="round2Diag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dirty="0"/>
              <a:t>Kompetenz-</a:t>
            </a:r>
            <a:r>
              <a:rPr lang="de-DE" dirty="0" err="1"/>
              <a:t>analyse</a:t>
            </a:r>
            <a:endParaRPr lang="de-DE" dirty="0"/>
          </a:p>
        </p:txBody>
      </p:sp>
      <p:sp>
        <p:nvSpPr>
          <p:cNvPr id="22" name="Diagonal liegende Ecken des Rechtecks abrunden 21"/>
          <p:cNvSpPr/>
          <p:nvPr/>
        </p:nvSpPr>
        <p:spPr>
          <a:xfrm>
            <a:off x="6024563" y="4365625"/>
            <a:ext cx="1571625" cy="504825"/>
          </a:xfrm>
          <a:prstGeom prst="round2Diag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p>
          <a:p>
            <a:pPr algn="ctr" fontAlgn="auto">
              <a:spcBef>
                <a:spcPts val="0"/>
              </a:spcBef>
              <a:spcAft>
                <a:spcPts val="0"/>
              </a:spcAft>
              <a:defRPr/>
            </a:pPr>
            <a:r>
              <a:rPr lang="de-DE" dirty="0"/>
              <a:t>Werte</a:t>
            </a:r>
            <a:br>
              <a:rPr lang="de-DE" dirty="0"/>
            </a:br>
            <a:endParaRPr lang="de-DE" dirty="0"/>
          </a:p>
        </p:txBody>
      </p:sp>
      <p:sp>
        <p:nvSpPr>
          <p:cNvPr id="23" name="Diagonal liegende Ecken des Rechtecks abrunden 22"/>
          <p:cNvSpPr/>
          <p:nvPr/>
        </p:nvSpPr>
        <p:spPr>
          <a:xfrm>
            <a:off x="6300788" y="5445224"/>
            <a:ext cx="1571625" cy="693737"/>
          </a:xfrm>
          <a:prstGeom prst="round2DiagRect">
            <a:avLst/>
          </a:prstGeom>
          <a:solidFill>
            <a:srgbClr val="0070C0">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sz="1600" dirty="0"/>
              <a:t>Motivatoren/ Persönlichkeit</a:t>
            </a:r>
          </a:p>
        </p:txBody>
      </p:sp>
      <p:sp>
        <p:nvSpPr>
          <p:cNvPr id="25" name="Nach oben gekrümmter Pfeil 24"/>
          <p:cNvSpPr/>
          <p:nvPr/>
        </p:nvSpPr>
        <p:spPr>
          <a:xfrm>
            <a:off x="3026346" y="5732463"/>
            <a:ext cx="1617662" cy="481012"/>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chemeClr val="tx1"/>
              </a:solidFill>
            </a:endParaRPr>
          </a:p>
        </p:txBody>
      </p:sp>
      <p:sp>
        <p:nvSpPr>
          <p:cNvPr id="27" name="Textfeld 26"/>
          <p:cNvSpPr txBox="1">
            <a:spLocks noChangeArrowheads="1"/>
          </p:cNvSpPr>
          <p:nvPr/>
        </p:nvSpPr>
        <p:spPr bwMode="auto">
          <a:xfrm>
            <a:off x="2411413" y="5661025"/>
            <a:ext cx="5832475" cy="615553"/>
          </a:xfrm>
          <a:prstGeom prst="rect">
            <a:avLst/>
          </a:prstGeom>
          <a:noFill/>
          <a:ln w="9525">
            <a:noFill/>
            <a:miter lim="800000"/>
            <a:headEnd/>
            <a:tailEnd/>
          </a:ln>
        </p:spPr>
        <p:txBody>
          <a:bodyPr>
            <a:spAutoFit/>
          </a:bodyPr>
          <a:lstStyle/>
          <a:p>
            <a:pPr algn="ctr" fontAlgn="auto">
              <a:spcBef>
                <a:spcPts val="0"/>
              </a:spcBef>
              <a:spcAft>
                <a:spcPts val="0"/>
              </a:spcAft>
              <a:defRPr/>
            </a:pPr>
            <a:endParaRPr lang="de-DE" dirty="0"/>
          </a:p>
          <a:p>
            <a:pPr fontAlgn="auto">
              <a:spcBef>
                <a:spcPts val="0"/>
              </a:spcBef>
              <a:spcAft>
                <a:spcPts val="0"/>
              </a:spcAft>
              <a:defRPr/>
            </a:pPr>
            <a:r>
              <a:rPr lang="de-DE" sz="1600" b="1" dirty="0">
                <a:latin typeface="+mn-lt"/>
                <a:cs typeface="+mn-cs"/>
              </a:rPr>
              <a:t>Lebensthemen  im historischen Kontext</a:t>
            </a:r>
          </a:p>
        </p:txBody>
      </p:sp>
      <p:sp>
        <p:nvSpPr>
          <p:cNvPr id="2160" name="Textfeld 27"/>
          <p:cNvSpPr txBox="1">
            <a:spLocks noChangeArrowheads="1"/>
          </p:cNvSpPr>
          <p:nvPr/>
        </p:nvSpPr>
        <p:spPr bwMode="auto">
          <a:xfrm>
            <a:off x="2123728" y="6381328"/>
            <a:ext cx="4735512" cy="800219"/>
          </a:xfrm>
          <a:prstGeom prst="rect">
            <a:avLst/>
          </a:prstGeom>
          <a:noFill/>
          <a:ln w="9525">
            <a:noFill/>
            <a:miter lim="800000"/>
            <a:headEnd/>
            <a:tailEnd/>
          </a:ln>
        </p:spPr>
        <p:txBody>
          <a:bodyPr>
            <a:spAutoFit/>
          </a:bodyPr>
          <a:lstStyle/>
          <a:p>
            <a:r>
              <a:rPr lang="de-DE" sz="1400" dirty="0">
                <a:latin typeface="Calibri" pitchFamily="34" charset="0"/>
              </a:rPr>
              <a:t>Kairos-Biografie-Coaching – die KBC-Methode</a:t>
            </a:r>
            <a:r>
              <a:rPr lang="de-DE" sz="1400" dirty="0" smtClean="0">
                <a:latin typeface="Calibri" pitchFamily="34" charset="0"/>
              </a:rPr>
              <a:t>©</a:t>
            </a:r>
            <a:br>
              <a:rPr lang="de-DE" sz="1400" dirty="0" smtClean="0">
                <a:latin typeface="Calibri" pitchFamily="34" charset="0"/>
              </a:rPr>
            </a:br>
            <a:r>
              <a:rPr lang="de-DE" sz="1400" dirty="0" smtClean="0">
                <a:latin typeface="Calibri" pitchFamily="34" charset="0"/>
              </a:rPr>
              <a:t>Quellen: siehe Literaturangaben</a:t>
            </a:r>
            <a:endParaRPr lang="de-DE" sz="1400" dirty="0">
              <a:latin typeface="Calibri" pitchFamily="34" charset="0"/>
            </a:endParaRPr>
          </a:p>
          <a:p>
            <a:endParaRPr lang="de-DE" dirty="0"/>
          </a:p>
        </p:txBody>
      </p:sp>
      <p:grpSp>
        <p:nvGrpSpPr>
          <p:cNvPr id="2" name="Gruppieren 27"/>
          <p:cNvGrpSpPr>
            <a:grpSpLocks/>
          </p:cNvGrpSpPr>
          <p:nvPr/>
        </p:nvGrpSpPr>
        <p:grpSpPr bwMode="auto">
          <a:xfrm>
            <a:off x="7574929" y="1011238"/>
            <a:ext cx="525463" cy="401637"/>
            <a:chOff x="8190458" y="506413"/>
            <a:chExt cx="524946" cy="401637"/>
          </a:xfrm>
        </p:grpSpPr>
        <p:sp>
          <p:nvSpPr>
            <p:cNvPr id="24" name="Ellipse 23"/>
            <p:cNvSpPr/>
            <p:nvPr/>
          </p:nvSpPr>
          <p:spPr>
            <a:xfrm>
              <a:off x="8190458" y="506413"/>
              <a:ext cx="421860" cy="401637"/>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187" name="Textfeld 25"/>
            <p:cNvSpPr txBox="1">
              <a:spLocks noChangeArrowheads="1"/>
            </p:cNvSpPr>
            <p:nvPr/>
          </p:nvSpPr>
          <p:spPr bwMode="auto">
            <a:xfrm>
              <a:off x="8211348" y="538718"/>
              <a:ext cx="504056" cy="369332"/>
            </a:xfrm>
            <a:prstGeom prst="rect">
              <a:avLst/>
            </a:prstGeom>
            <a:noFill/>
            <a:ln w="9525">
              <a:noFill/>
              <a:miter lim="800000"/>
              <a:headEnd/>
              <a:tailEnd/>
            </a:ln>
          </p:spPr>
          <p:txBody>
            <a:bodyPr>
              <a:spAutoFit/>
            </a:bodyPr>
            <a:lstStyle/>
            <a:p>
              <a:r>
                <a:rPr lang="de-DE"/>
                <a:t>1</a:t>
              </a:r>
            </a:p>
          </p:txBody>
        </p:sp>
      </p:grpSp>
      <p:grpSp>
        <p:nvGrpSpPr>
          <p:cNvPr id="3" name="Gruppieren 28"/>
          <p:cNvGrpSpPr>
            <a:grpSpLocks/>
          </p:cNvGrpSpPr>
          <p:nvPr/>
        </p:nvGrpSpPr>
        <p:grpSpPr bwMode="auto">
          <a:xfrm>
            <a:off x="2103438" y="3314700"/>
            <a:ext cx="523875" cy="401638"/>
            <a:chOff x="8190458" y="506413"/>
            <a:chExt cx="524946" cy="401637"/>
          </a:xfrm>
        </p:grpSpPr>
        <p:sp>
          <p:nvSpPr>
            <p:cNvPr id="30" name="Ellipse 29"/>
            <p:cNvSpPr/>
            <p:nvPr/>
          </p:nvSpPr>
          <p:spPr>
            <a:xfrm>
              <a:off x="8190458" y="506413"/>
              <a:ext cx="421547" cy="401637"/>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185" name="Textfeld 30"/>
            <p:cNvSpPr txBox="1">
              <a:spLocks noChangeArrowheads="1"/>
            </p:cNvSpPr>
            <p:nvPr/>
          </p:nvSpPr>
          <p:spPr bwMode="auto">
            <a:xfrm>
              <a:off x="8211348" y="538718"/>
              <a:ext cx="504056" cy="369332"/>
            </a:xfrm>
            <a:prstGeom prst="rect">
              <a:avLst/>
            </a:prstGeom>
            <a:noFill/>
            <a:ln w="9525">
              <a:noFill/>
              <a:miter lim="800000"/>
              <a:headEnd/>
              <a:tailEnd/>
            </a:ln>
          </p:spPr>
          <p:txBody>
            <a:bodyPr>
              <a:spAutoFit/>
            </a:bodyPr>
            <a:lstStyle/>
            <a:p>
              <a:r>
                <a:rPr lang="de-DE"/>
                <a:t>2</a:t>
              </a:r>
            </a:p>
          </p:txBody>
        </p:sp>
      </p:grpSp>
      <p:grpSp>
        <p:nvGrpSpPr>
          <p:cNvPr id="4" name="Gruppieren 31"/>
          <p:cNvGrpSpPr>
            <a:grpSpLocks/>
          </p:cNvGrpSpPr>
          <p:nvPr/>
        </p:nvGrpSpPr>
        <p:grpSpPr bwMode="auto">
          <a:xfrm>
            <a:off x="3059113" y="4035425"/>
            <a:ext cx="525462" cy="401638"/>
            <a:chOff x="8190458" y="506413"/>
            <a:chExt cx="524946" cy="401637"/>
          </a:xfrm>
        </p:grpSpPr>
        <p:sp>
          <p:nvSpPr>
            <p:cNvPr id="33" name="Ellipse 32"/>
            <p:cNvSpPr/>
            <p:nvPr/>
          </p:nvSpPr>
          <p:spPr>
            <a:xfrm>
              <a:off x="8190458" y="506413"/>
              <a:ext cx="421860" cy="401637"/>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183" name="Textfeld 33"/>
            <p:cNvSpPr txBox="1">
              <a:spLocks noChangeArrowheads="1"/>
            </p:cNvSpPr>
            <p:nvPr/>
          </p:nvSpPr>
          <p:spPr bwMode="auto">
            <a:xfrm>
              <a:off x="8211348" y="538718"/>
              <a:ext cx="504056" cy="369332"/>
            </a:xfrm>
            <a:prstGeom prst="rect">
              <a:avLst/>
            </a:prstGeom>
            <a:noFill/>
            <a:ln w="9525">
              <a:noFill/>
              <a:miter lim="800000"/>
              <a:headEnd/>
              <a:tailEnd/>
            </a:ln>
          </p:spPr>
          <p:txBody>
            <a:bodyPr>
              <a:spAutoFit/>
            </a:bodyPr>
            <a:lstStyle/>
            <a:p>
              <a:r>
                <a:rPr lang="de-DE"/>
                <a:t>3</a:t>
              </a:r>
            </a:p>
          </p:txBody>
        </p:sp>
      </p:grpSp>
      <p:grpSp>
        <p:nvGrpSpPr>
          <p:cNvPr id="5" name="Gruppieren 34"/>
          <p:cNvGrpSpPr>
            <a:grpSpLocks/>
          </p:cNvGrpSpPr>
          <p:nvPr/>
        </p:nvGrpSpPr>
        <p:grpSpPr bwMode="auto">
          <a:xfrm>
            <a:off x="5487988" y="3716338"/>
            <a:ext cx="523875" cy="401637"/>
            <a:chOff x="8190458" y="506413"/>
            <a:chExt cx="524946" cy="401637"/>
          </a:xfrm>
        </p:grpSpPr>
        <p:sp>
          <p:nvSpPr>
            <p:cNvPr id="36" name="Ellipse 35"/>
            <p:cNvSpPr/>
            <p:nvPr/>
          </p:nvSpPr>
          <p:spPr>
            <a:xfrm>
              <a:off x="8190458" y="506413"/>
              <a:ext cx="421547" cy="401637"/>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181" name="Textfeld 36"/>
            <p:cNvSpPr txBox="1">
              <a:spLocks noChangeArrowheads="1"/>
            </p:cNvSpPr>
            <p:nvPr/>
          </p:nvSpPr>
          <p:spPr bwMode="auto">
            <a:xfrm>
              <a:off x="8211348" y="538718"/>
              <a:ext cx="504056" cy="369332"/>
            </a:xfrm>
            <a:prstGeom prst="rect">
              <a:avLst/>
            </a:prstGeom>
            <a:noFill/>
            <a:ln w="9525">
              <a:noFill/>
              <a:miter lim="800000"/>
              <a:headEnd/>
              <a:tailEnd/>
            </a:ln>
          </p:spPr>
          <p:txBody>
            <a:bodyPr>
              <a:spAutoFit/>
            </a:bodyPr>
            <a:lstStyle/>
            <a:p>
              <a:r>
                <a:rPr lang="de-DE"/>
                <a:t>4</a:t>
              </a:r>
            </a:p>
          </p:txBody>
        </p:sp>
      </p:grpSp>
      <p:grpSp>
        <p:nvGrpSpPr>
          <p:cNvPr id="11" name="Gruppieren 37"/>
          <p:cNvGrpSpPr>
            <a:grpSpLocks/>
          </p:cNvGrpSpPr>
          <p:nvPr/>
        </p:nvGrpSpPr>
        <p:grpSpPr bwMode="auto">
          <a:xfrm>
            <a:off x="5703888" y="4467225"/>
            <a:ext cx="523875" cy="401638"/>
            <a:chOff x="8190458" y="506413"/>
            <a:chExt cx="524946" cy="401637"/>
          </a:xfrm>
        </p:grpSpPr>
        <p:sp>
          <p:nvSpPr>
            <p:cNvPr id="39" name="Ellipse 38"/>
            <p:cNvSpPr/>
            <p:nvPr/>
          </p:nvSpPr>
          <p:spPr>
            <a:xfrm>
              <a:off x="8190458" y="506413"/>
              <a:ext cx="421547" cy="401637"/>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179" name="Textfeld 39"/>
            <p:cNvSpPr txBox="1">
              <a:spLocks noChangeArrowheads="1"/>
            </p:cNvSpPr>
            <p:nvPr/>
          </p:nvSpPr>
          <p:spPr bwMode="auto">
            <a:xfrm>
              <a:off x="8211348" y="538718"/>
              <a:ext cx="504056" cy="369332"/>
            </a:xfrm>
            <a:prstGeom prst="rect">
              <a:avLst/>
            </a:prstGeom>
            <a:noFill/>
            <a:ln w="9525">
              <a:noFill/>
              <a:miter lim="800000"/>
              <a:headEnd/>
              <a:tailEnd/>
            </a:ln>
          </p:spPr>
          <p:txBody>
            <a:bodyPr>
              <a:spAutoFit/>
            </a:bodyPr>
            <a:lstStyle/>
            <a:p>
              <a:r>
                <a:rPr lang="de-DE"/>
                <a:t>5</a:t>
              </a:r>
            </a:p>
          </p:txBody>
        </p:sp>
      </p:grpSp>
      <p:grpSp>
        <p:nvGrpSpPr>
          <p:cNvPr id="13" name="Gruppieren 43"/>
          <p:cNvGrpSpPr>
            <a:grpSpLocks/>
          </p:cNvGrpSpPr>
          <p:nvPr/>
        </p:nvGrpSpPr>
        <p:grpSpPr bwMode="auto">
          <a:xfrm>
            <a:off x="8532813" y="1916113"/>
            <a:ext cx="523875" cy="401637"/>
            <a:chOff x="8190458" y="506413"/>
            <a:chExt cx="524946" cy="401637"/>
          </a:xfrm>
        </p:grpSpPr>
        <p:sp>
          <p:nvSpPr>
            <p:cNvPr id="45" name="Ellipse 44"/>
            <p:cNvSpPr/>
            <p:nvPr/>
          </p:nvSpPr>
          <p:spPr>
            <a:xfrm>
              <a:off x="8190458" y="506413"/>
              <a:ext cx="421547" cy="401637"/>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175" name="Textfeld 45"/>
            <p:cNvSpPr txBox="1">
              <a:spLocks noChangeArrowheads="1"/>
            </p:cNvSpPr>
            <p:nvPr/>
          </p:nvSpPr>
          <p:spPr bwMode="auto">
            <a:xfrm>
              <a:off x="8211348" y="538718"/>
              <a:ext cx="504056" cy="369332"/>
            </a:xfrm>
            <a:prstGeom prst="rect">
              <a:avLst/>
            </a:prstGeom>
            <a:noFill/>
            <a:ln w="9525">
              <a:noFill/>
              <a:miter lim="800000"/>
              <a:headEnd/>
              <a:tailEnd/>
            </a:ln>
          </p:spPr>
          <p:txBody>
            <a:bodyPr>
              <a:spAutoFit/>
            </a:bodyPr>
            <a:lstStyle/>
            <a:p>
              <a:r>
                <a:rPr lang="de-DE"/>
                <a:t>7</a:t>
              </a:r>
            </a:p>
          </p:txBody>
        </p:sp>
      </p:grpSp>
      <p:grpSp>
        <p:nvGrpSpPr>
          <p:cNvPr id="26" name="Gruppieren 46"/>
          <p:cNvGrpSpPr>
            <a:grpSpLocks/>
          </p:cNvGrpSpPr>
          <p:nvPr/>
        </p:nvGrpSpPr>
        <p:grpSpPr bwMode="auto">
          <a:xfrm>
            <a:off x="1238226" y="333375"/>
            <a:ext cx="525462" cy="401638"/>
            <a:chOff x="8190458" y="506413"/>
            <a:chExt cx="524946" cy="401637"/>
          </a:xfrm>
        </p:grpSpPr>
        <p:sp>
          <p:nvSpPr>
            <p:cNvPr id="48" name="Ellipse 47"/>
            <p:cNvSpPr/>
            <p:nvPr/>
          </p:nvSpPr>
          <p:spPr>
            <a:xfrm>
              <a:off x="8190458" y="506413"/>
              <a:ext cx="421860" cy="401637"/>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173" name="Textfeld 48"/>
            <p:cNvSpPr txBox="1">
              <a:spLocks noChangeArrowheads="1"/>
            </p:cNvSpPr>
            <p:nvPr/>
          </p:nvSpPr>
          <p:spPr bwMode="auto">
            <a:xfrm>
              <a:off x="8211348" y="538718"/>
              <a:ext cx="504056" cy="369332"/>
            </a:xfrm>
            <a:prstGeom prst="rect">
              <a:avLst/>
            </a:prstGeom>
            <a:noFill/>
            <a:ln w="9525">
              <a:noFill/>
              <a:miter lim="800000"/>
              <a:headEnd/>
              <a:tailEnd/>
            </a:ln>
          </p:spPr>
          <p:txBody>
            <a:bodyPr>
              <a:spAutoFit/>
            </a:bodyPr>
            <a:lstStyle/>
            <a:p>
              <a:r>
                <a:rPr lang="de-DE"/>
                <a:t>7</a:t>
              </a:r>
            </a:p>
          </p:txBody>
        </p:sp>
      </p:grpSp>
      <p:grpSp>
        <p:nvGrpSpPr>
          <p:cNvPr id="28" name="Gruppieren 49"/>
          <p:cNvGrpSpPr>
            <a:grpSpLocks/>
          </p:cNvGrpSpPr>
          <p:nvPr/>
        </p:nvGrpSpPr>
        <p:grpSpPr bwMode="auto">
          <a:xfrm>
            <a:off x="7342188" y="2781300"/>
            <a:ext cx="1046162" cy="431800"/>
            <a:chOff x="8139340" y="506413"/>
            <a:chExt cx="1046390" cy="432048"/>
          </a:xfrm>
        </p:grpSpPr>
        <p:sp>
          <p:nvSpPr>
            <p:cNvPr id="51" name="Ellipse 50"/>
            <p:cNvSpPr/>
            <p:nvPr/>
          </p:nvSpPr>
          <p:spPr>
            <a:xfrm>
              <a:off x="8190151" y="506413"/>
              <a:ext cx="422367" cy="401869"/>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171" name="Textfeld 51"/>
            <p:cNvSpPr txBox="1">
              <a:spLocks noChangeArrowheads="1"/>
            </p:cNvSpPr>
            <p:nvPr/>
          </p:nvSpPr>
          <p:spPr bwMode="auto">
            <a:xfrm>
              <a:off x="8139340" y="569129"/>
              <a:ext cx="1046390" cy="369332"/>
            </a:xfrm>
            <a:prstGeom prst="rect">
              <a:avLst/>
            </a:prstGeom>
            <a:noFill/>
            <a:ln w="9525">
              <a:noFill/>
              <a:miter lim="800000"/>
              <a:headEnd/>
              <a:tailEnd/>
            </a:ln>
          </p:spPr>
          <p:txBody>
            <a:bodyPr>
              <a:spAutoFit/>
            </a:bodyPr>
            <a:lstStyle/>
            <a:p>
              <a:r>
                <a:rPr lang="de-DE"/>
                <a:t>1-7</a:t>
              </a:r>
            </a:p>
          </p:txBody>
        </p:sp>
      </p:grpSp>
      <p:sp>
        <p:nvSpPr>
          <p:cNvPr id="18" name="Diagonal liegende Ecken des Rechtecks abrunden 17"/>
          <p:cNvSpPr/>
          <p:nvPr/>
        </p:nvSpPr>
        <p:spPr>
          <a:xfrm>
            <a:off x="6156325" y="4797425"/>
            <a:ext cx="1571625" cy="785813"/>
          </a:xfrm>
          <a:prstGeom prst="round2Diag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dirty="0"/>
              <a:t>Charakter-stärken (VIA)</a:t>
            </a:r>
          </a:p>
        </p:txBody>
      </p:sp>
      <p:grpSp>
        <p:nvGrpSpPr>
          <p:cNvPr id="12" name="Gruppieren 40"/>
          <p:cNvGrpSpPr>
            <a:grpSpLocks/>
          </p:cNvGrpSpPr>
          <p:nvPr/>
        </p:nvGrpSpPr>
        <p:grpSpPr bwMode="auto">
          <a:xfrm>
            <a:off x="5796136" y="4971578"/>
            <a:ext cx="525460" cy="401638"/>
            <a:chOff x="8190458" y="506413"/>
            <a:chExt cx="524944" cy="401637"/>
          </a:xfrm>
        </p:grpSpPr>
        <p:sp>
          <p:nvSpPr>
            <p:cNvPr id="42" name="Ellipse 41"/>
            <p:cNvSpPr/>
            <p:nvPr/>
          </p:nvSpPr>
          <p:spPr>
            <a:xfrm>
              <a:off x="8190458" y="506413"/>
              <a:ext cx="421860" cy="401637"/>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177" name="Textfeld 42"/>
            <p:cNvSpPr txBox="1">
              <a:spLocks noChangeArrowheads="1"/>
            </p:cNvSpPr>
            <p:nvPr/>
          </p:nvSpPr>
          <p:spPr bwMode="auto">
            <a:xfrm>
              <a:off x="8211347" y="538718"/>
              <a:ext cx="504055" cy="369332"/>
            </a:xfrm>
            <a:prstGeom prst="rect">
              <a:avLst/>
            </a:prstGeom>
            <a:noFill/>
            <a:ln w="9525">
              <a:noFill/>
              <a:miter lim="800000"/>
              <a:headEnd/>
              <a:tailEnd/>
            </a:ln>
          </p:spPr>
          <p:txBody>
            <a:bodyPr>
              <a:spAutoFit/>
            </a:bodyPr>
            <a:lstStyle/>
            <a:p>
              <a:r>
                <a:rPr lang="de-DE" dirty="0"/>
                <a:t>6</a:t>
              </a:r>
            </a:p>
          </p:txBody>
        </p:sp>
      </p:grpSp>
      <p:sp>
        <p:nvSpPr>
          <p:cNvPr id="49" name="&quot;Nein&quot;-Symbol 48"/>
          <p:cNvSpPr/>
          <p:nvPr/>
        </p:nvSpPr>
        <p:spPr>
          <a:xfrm>
            <a:off x="2987824" y="4941168"/>
            <a:ext cx="792088" cy="720080"/>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FF0000"/>
              </a:solidFill>
            </a:endParaRPr>
          </a:p>
        </p:txBody>
      </p:sp>
      <p:sp>
        <p:nvSpPr>
          <p:cNvPr id="50" name="Textfeld 49"/>
          <p:cNvSpPr txBox="1"/>
          <p:nvPr/>
        </p:nvSpPr>
        <p:spPr>
          <a:xfrm>
            <a:off x="1691680" y="4869160"/>
            <a:ext cx="1440160" cy="1200329"/>
          </a:xfrm>
          <a:prstGeom prst="rect">
            <a:avLst/>
          </a:prstGeom>
          <a:noFill/>
        </p:spPr>
        <p:txBody>
          <a:bodyPr wrap="square" rtlCol="0">
            <a:spAutoFit/>
          </a:bodyPr>
          <a:lstStyle/>
          <a:p>
            <a:r>
              <a:rPr lang="de-DE" dirty="0" smtClean="0">
                <a:solidFill>
                  <a:srgbClr val="FF0000"/>
                </a:solidFill>
              </a:rPr>
              <a:t>Blockaden</a:t>
            </a:r>
            <a:br>
              <a:rPr lang="de-DE" dirty="0" smtClean="0">
                <a:solidFill>
                  <a:srgbClr val="FF0000"/>
                </a:solidFill>
              </a:rPr>
            </a:br>
            <a:r>
              <a:rPr lang="de-DE" dirty="0" smtClean="0">
                <a:solidFill>
                  <a:srgbClr val="FF0000"/>
                </a:solidFill>
              </a:rPr>
              <a:t>Hindernisse</a:t>
            </a:r>
            <a:br>
              <a:rPr lang="de-DE" dirty="0" smtClean="0">
                <a:solidFill>
                  <a:srgbClr val="FF0000"/>
                </a:solidFill>
              </a:rPr>
            </a:br>
            <a:r>
              <a:rPr lang="de-DE" dirty="0" smtClean="0">
                <a:solidFill>
                  <a:srgbClr val="FF0000"/>
                </a:solidFill>
              </a:rPr>
              <a:t>Konzepte</a:t>
            </a:r>
            <a:br>
              <a:rPr lang="de-DE" dirty="0" smtClean="0">
                <a:solidFill>
                  <a:srgbClr val="FF0000"/>
                </a:solidFill>
              </a:rPr>
            </a:br>
            <a:endParaRPr lang="de-DE"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down)">
                                      <p:cBhvr>
                                        <p:cTn id="11" dur="500"/>
                                        <p:tgtEl>
                                          <p:spTgt spid="2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blinds(horizontal)">
                                      <p:cBhvr>
                                        <p:cTn id="26" dur="500"/>
                                        <p:tgtEl>
                                          <p:spTgt spid="49"/>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additive="base">
                                        <p:cTn id="31" dur="500" fill="hold"/>
                                        <p:tgtEl>
                                          <p:spTgt spid="50"/>
                                        </p:tgtEl>
                                        <p:attrNameLst>
                                          <p:attrName>ppt_x</p:attrName>
                                        </p:attrNameLst>
                                      </p:cBhvr>
                                      <p:tavLst>
                                        <p:tav tm="0">
                                          <p:val>
                                            <p:strVal val="0-#ppt_w/2"/>
                                          </p:val>
                                        </p:tav>
                                        <p:tav tm="100000">
                                          <p:val>
                                            <p:strVal val="#ppt_x"/>
                                          </p:val>
                                        </p:tav>
                                      </p:tavLst>
                                    </p:anim>
                                    <p:anim calcmode="lin" valueType="num">
                                      <p:cBhvr additive="base">
                                        <p:cTn id="32" dur="500" fill="hold"/>
                                        <p:tgtEl>
                                          <p:spTgt spid="5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down)">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blinds(horizontal)">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down)">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down)">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blinds(horizontal)">
                                      <p:cBhvr>
                                        <p:cTn id="67" dur="500"/>
                                        <p:tgtEl>
                                          <p:spTgt spid="7"/>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blinds(horizontal)">
                                      <p:cBhvr>
                                        <p:cTn id="72" dur="500"/>
                                        <p:tgtEl>
                                          <p:spTgt spid="15"/>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wipe(down)">
                                      <p:cBhvr>
                                        <p:cTn id="77" dur="500"/>
                                        <p:tgtEl>
                                          <p:spTgt spid="19"/>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blinds(horizontal)">
                                      <p:cBhvr>
                                        <p:cTn id="82" dur="500"/>
                                        <p:tgtEl>
                                          <p:spTgt spid="17"/>
                                        </p:tgtEl>
                                      </p:cBhvr>
                                    </p:animEffec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9" grpId="0" animBg="1"/>
      <p:bldP spid="14" grpId="0" animBg="1"/>
      <p:bldP spid="15" grpId="0" animBg="1"/>
      <p:bldP spid="17" grpId="0" animBg="1"/>
      <p:bldP spid="19" grpId="0"/>
      <p:bldP spid="21" grpId="0" animBg="1"/>
      <p:bldP spid="20" grpId="0" animBg="1"/>
      <p:bldP spid="22" grpId="0" animBg="1"/>
      <p:bldP spid="23" grpId="0" animBg="1"/>
      <p:bldP spid="25" grpId="0" animBg="1"/>
      <p:bldP spid="27" grpId="0"/>
      <p:bldP spid="18" grpId="0" animBg="1"/>
      <p:bldP spid="49" grpId="0" animBg="1"/>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p:nvPr>
        </p:nvSpPr>
        <p:spPr/>
        <p:txBody>
          <a:bodyPr/>
          <a:lstStyle/>
          <a:p>
            <a:r>
              <a:rPr lang="de-DE" smtClean="0"/>
              <a:t>Anwendungsfelder</a:t>
            </a:r>
          </a:p>
        </p:txBody>
      </p:sp>
      <p:sp>
        <p:nvSpPr>
          <p:cNvPr id="3" name="Inhaltsplatzhalter 2"/>
          <p:cNvSpPr>
            <a:spLocks noGrp="1"/>
          </p:cNvSpPr>
          <p:nvPr>
            <p:ph idx="1"/>
          </p:nvPr>
        </p:nvSpPr>
        <p:spPr>
          <a:xfrm>
            <a:off x="468313" y="1320800"/>
            <a:ext cx="8229600" cy="4340225"/>
          </a:xfrm>
        </p:spPr>
        <p:txBody>
          <a:bodyPr/>
          <a:lstStyle/>
          <a:p>
            <a:r>
              <a:rPr lang="de-DE" smtClean="0">
                <a:solidFill>
                  <a:srgbClr val="C00000"/>
                </a:solidFill>
              </a:rPr>
              <a:t>Berufsorientierung</a:t>
            </a:r>
          </a:p>
          <a:p>
            <a:pPr lvl="1"/>
            <a:r>
              <a:rPr smtClean="0"/>
              <a:t>Ressourcen (Stärken, Werte, Kompetenzen, Resilienz)</a:t>
            </a:r>
          </a:p>
          <a:p>
            <a:pPr lvl="1"/>
            <a:r>
              <a:rPr smtClean="0"/>
              <a:t>Typisches in meiner Berufsbiografie</a:t>
            </a:r>
          </a:p>
          <a:p>
            <a:pPr lvl="1"/>
            <a:r>
              <a:rPr smtClean="0"/>
              <a:t>Offenes….. Abgeschlossenes</a:t>
            </a:r>
          </a:p>
          <a:p>
            <a:r>
              <a:rPr lang="de-DE" smtClean="0">
                <a:solidFill>
                  <a:srgbClr val="C00000"/>
                </a:solidFill>
              </a:rPr>
              <a:t>Unternehmer, Selbständige</a:t>
            </a:r>
          </a:p>
          <a:p>
            <a:pPr lvl="1"/>
            <a:r>
              <a:rPr smtClean="0"/>
              <a:t>Mein Thema, mein Produkt, mein USP</a:t>
            </a:r>
          </a:p>
          <a:p>
            <a:pPr lvl="1"/>
            <a:r>
              <a:rPr smtClean="0"/>
              <a:t>Familie, Erbe oder Pionier/in</a:t>
            </a:r>
          </a:p>
          <a:p>
            <a:r>
              <a:rPr lang="de-DE" smtClean="0">
                <a:solidFill>
                  <a:srgbClr val="C00000"/>
                </a:solidFill>
              </a:rPr>
              <a:t>Führung</a:t>
            </a:r>
          </a:p>
          <a:p>
            <a:pPr lvl="1"/>
            <a:r>
              <a:rPr smtClean="0"/>
              <a:t>Meine Leitlinien, mein roter Faden, meine Aufbrüche</a:t>
            </a:r>
          </a:p>
          <a:p>
            <a:r>
              <a:rPr lang="de-DE" smtClean="0">
                <a:solidFill>
                  <a:srgbClr val="C00000"/>
                </a:solidFill>
              </a:rPr>
              <a:t>Lebensphasenwechsel</a:t>
            </a:r>
          </a:p>
          <a:p>
            <a:pPr lvl="1"/>
            <a:r>
              <a:rPr smtClean="0"/>
              <a:t>Abschließen – Neuanfang - Versöhnung – Aufbruch</a:t>
            </a:r>
          </a:p>
          <a:p>
            <a:pPr lvl="1"/>
            <a:r>
              <a:rPr smtClean="0"/>
              <a:t>Lebensthemen finden, abschließen, neu beginnen</a:t>
            </a:r>
          </a:p>
          <a:p>
            <a:pPr lvl="1">
              <a:buFont typeface="Wingdings" pitchFamily="2" charset="2"/>
              <a:buNone/>
            </a:pPr>
            <a:endParaRPr smtClean="0"/>
          </a:p>
          <a:p>
            <a:pPr lvl="1"/>
            <a:endParaRPr smtClean="0"/>
          </a:p>
        </p:txBody>
      </p:sp>
      <p:sp>
        <p:nvSpPr>
          <p:cNvPr id="12292" name="Foliennummernplatzhalter 3"/>
          <p:cNvSpPr>
            <a:spLocks noGrp="1"/>
          </p:cNvSpPr>
          <p:nvPr>
            <p:ph type="sldNum" sz="quarter" idx="10"/>
          </p:nvPr>
        </p:nvSpPr>
        <p:spPr>
          <a:noFill/>
        </p:spPr>
        <p:txBody>
          <a:bodyPr/>
          <a:lstStyle/>
          <a:p>
            <a:fld id="{71493CE1-0920-4873-957F-23EC164F213F}" type="slidenum">
              <a:rPr lang="de-DE" smtClean="0"/>
              <a:pPr/>
              <a:t>7</a:t>
            </a:fld>
            <a:endParaRPr lang="de-DE"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linds(horizont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linds(horizontal)">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blinds(horizontal)">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blinds(horizontal)">
                                      <p:cBhvr>
                                        <p:cTn id="6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idx="4294967295"/>
          </p:nvPr>
        </p:nvSpPr>
        <p:spPr>
          <a:xfrm>
            <a:off x="468313" y="260350"/>
            <a:ext cx="8229600" cy="1143000"/>
          </a:xfrm>
        </p:spPr>
        <p:txBody>
          <a:bodyPr/>
          <a:lstStyle/>
          <a:p>
            <a:pPr eaLnBrk="1" hangingPunct="1"/>
            <a:r>
              <a:rPr lang="de-DE" smtClean="0">
                <a:latin typeface="Tahoma" pitchFamily="4" charset="0"/>
                <a:cs typeface="Tahoma" pitchFamily="4" charset="0"/>
              </a:rPr>
              <a:t>KAIROS – warum Biografie wieder „in“ ist</a:t>
            </a:r>
          </a:p>
        </p:txBody>
      </p:sp>
      <p:pic>
        <p:nvPicPr>
          <p:cNvPr id="10243" name="Grafik 4" descr="DSCI0023agenda.jpg"/>
          <p:cNvPicPr>
            <a:picLocks noChangeAspect="1"/>
          </p:cNvPicPr>
          <p:nvPr/>
        </p:nvPicPr>
        <p:blipFill>
          <a:blip r:embed="rId3" cstate="print"/>
          <a:srcRect/>
          <a:stretch>
            <a:fillRect/>
          </a:stretch>
        </p:blipFill>
        <p:spPr bwMode="auto">
          <a:xfrm>
            <a:off x="5029200" y="1600200"/>
            <a:ext cx="3886200" cy="4105275"/>
          </a:xfrm>
          <a:prstGeom prst="rect">
            <a:avLst/>
          </a:prstGeom>
          <a:noFill/>
          <a:ln w="9525">
            <a:noFill/>
            <a:miter lim="800000"/>
            <a:headEnd/>
            <a:tailEnd/>
          </a:ln>
        </p:spPr>
      </p:pic>
      <p:sp>
        <p:nvSpPr>
          <p:cNvPr id="10244" name="Textfeld 3"/>
          <p:cNvSpPr txBox="1">
            <a:spLocks noChangeArrowheads="1"/>
          </p:cNvSpPr>
          <p:nvPr/>
        </p:nvSpPr>
        <p:spPr bwMode="auto">
          <a:xfrm>
            <a:off x="685800" y="1143000"/>
            <a:ext cx="4105275" cy="274638"/>
          </a:xfrm>
          <a:prstGeom prst="rect">
            <a:avLst/>
          </a:prstGeom>
          <a:noFill/>
          <a:ln w="0">
            <a:noFill/>
            <a:miter lim="800000"/>
            <a:headEnd/>
            <a:tailEnd/>
          </a:ln>
        </p:spPr>
        <p:txBody>
          <a:bodyPr>
            <a:spAutoFit/>
          </a:bodyPr>
          <a:lstStyle/>
          <a:p>
            <a:pPr>
              <a:buFontTx/>
              <a:buChar char="-"/>
            </a:pPr>
            <a:endParaRPr lang="de-DE"/>
          </a:p>
        </p:txBody>
      </p:sp>
      <p:sp>
        <p:nvSpPr>
          <p:cNvPr id="11269" name="Rectangle 5"/>
          <p:cNvSpPr>
            <a:spLocks noChangeArrowheads="1"/>
          </p:cNvSpPr>
          <p:nvPr/>
        </p:nvSpPr>
        <p:spPr bwMode="auto">
          <a:xfrm>
            <a:off x="457200" y="1182688"/>
            <a:ext cx="4495800" cy="4246562"/>
          </a:xfrm>
          <a:prstGeom prst="rect">
            <a:avLst/>
          </a:prstGeom>
          <a:noFill/>
          <a:ln w="9525">
            <a:noFill/>
            <a:miter lim="800000"/>
            <a:headEnd/>
            <a:tailEnd/>
          </a:ln>
        </p:spPr>
        <p:txBody>
          <a:bodyPr>
            <a:spAutoFit/>
          </a:bodyPr>
          <a:lstStyle/>
          <a:p>
            <a:endParaRPr lang="de-DE"/>
          </a:p>
          <a:p>
            <a:endParaRPr lang="de-DE"/>
          </a:p>
          <a:p>
            <a:r>
              <a:rPr lang="de-DE"/>
              <a:t>Biografie</a:t>
            </a:r>
          </a:p>
          <a:p>
            <a:endParaRPr lang="de-DE"/>
          </a:p>
          <a:p>
            <a:pPr>
              <a:buFontTx/>
              <a:buChar char="-"/>
            </a:pPr>
            <a:r>
              <a:rPr lang="de-DE"/>
              <a:t> In der Postmoderne, der „neuen Unübersichtlichkeit“ , wird Biografie als sinnstiftendes Element wieder wichtiger. </a:t>
            </a:r>
          </a:p>
          <a:p>
            <a:endParaRPr lang="de-DE"/>
          </a:p>
          <a:p>
            <a:pPr>
              <a:buFontTx/>
              <a:buChar char="-"/>
            </a:pPr>
            <a:r>
              <a:rPr lang="de-DE"/>
              <a:t>Junge Menschen mit viel Potential „the creative class“ richtet sich nach Spaß und Sinnerleben aus in der Wahl von Unternehmen und Ländern </a:t>
            </a:r>
            <a:br>
              <a:rPr lang="de-DE"/>
            </a:br>
            <a:r>
              <a:rPr lang="de-DE"/>
              <a:t>(Lit.: Richard Florida: The creative class)</a:t>
            </a:r>
          </a:p>
          <a:p>
            <a:endParaRPr lang="de-DE"/>
          </a:p>
          <a:p>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269">
                                            <p:txEl>
                                              <p:pRg st="4" end="4"/>
                                            </p:txEl>
                                          </p:spTgt>
                                        </p:tgtEl>
                                        <p:attrNameLst>
                                          <p:attrName>style.visibility</p:attrName>
                                        </p:attrNameLst>
                                      </p:cBhvr>
                                      <p:to>
                                        <p:strVal val="visible"/>
                                      </p:to>
                                    </p:set>
                                    <p:animEffect transition="in" filter="blinds(horizontal)">
                                      <p:cBhvr>
                                        <p:cTn id="7" dur="500"/>
                                        <p:tgtEl>
                                          <p:spTgt spid="11269">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269">
                                            <p:txEl>
                                              <p:pRg st="6" end="6"/>
                                            </p:txEl>
                                          </p:spTgt>
                                        </p:tgtEl>
                                        <p:attrNameLst>
                                          <p:attrName>style.visibility</p:attrName>
                                        </p:attrNameLst>
                                      </p:cBhvr>
                                      <p:to>
                                        <p:strVal val="visible"/>
                                      </p:to>
                                    </p:set>
                                    <p:anim calcmode="lin" valueType="num">
                                      <p:cBhvr additive="base">
                                        <p:cTn id="12" dur="500" fill="hold"/>
                                        <p:tgtEl>
                                          <p:spTgt spid="11269">
                                            <p:txEl>
                                              <p:pRg st="6" end="6"/>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126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026" descr="a)Erhaltung_Entw_verlauf_0"/>
          <p:cNvPicPr>
            <a:picLocks noChangeAspect="1" noChangeArrowheads="1"/>
          </p:cNvPicPr>
          <p:nvPr/>
        </p:nvPicPr>
        <p:blipFill>
          <a:blip r:embed="rId3" cstate="print"/>
          <a:srcRect/>
          <a:stretch>
            <a:fillRect/>
          </a:stretch>
        </p:blipFill>
        <p:spPr bwMode="auto">
          <a:xfrm>
            <a:off x="2286000" y="1500188"/>
            <a:ext cx="4357688" cy="4357687"/>
          </a:xfrm>
          <a:prstGeom prst="rect">
            <a:avLst/>
          </a:prstGeom>
          <a:noFill/>
          <a:ln w="9525">
            <a:noFill/>
            <a:miter lim="800000"/>
            <a:headEnd/>
            <a:tailEnd/>
          </a:ln>
        </p:spPr>
      </p:pic>
      <p:grpSp>
        <p:nvGrpSpPr>
          <p:cNvPr id="14339" name="Group 1027"/>
          <p:cNvGrpSpPr>
            <a:grpSpLocks/>
          </p:cNvGrpSpPr>
          <p:nvPr/>
        </p:nvGrpSpPr>
        <p:grpSpPr bwMode="auto">
          <a:xfrm>
            <a:off x="2928938" y="1857375"/>
            <a:ext cx="3357562" cy="3473450"/>
            <a:chOff x="1747" y="1215"/>
            <a:chExt cx="2115" cy="2188"/>
          </a:xfrm>
        </p:grpSpPr>
        <p:sp>
          <p:nvSpPr>
            <p:cNvPr id="14343" name="Rectangle 1028"/>
            <p:cNvSpPr>
              <a:spLocks noChangeArrowheads="1"/>
            </p:cNvSpPr>
            <p:nvPr/>
          </p:nvSpPr>
          <p:spPr bwMode="auto">
            <a:xfrm>
              <a:off x="1747" y="3015"/>
              <a:ext cx="2115" cy="388"/>
            </a:xfrm>
            <a:prstGeom prst="rect">
              <a:avLst/>
            </a:prstGeom>
            <a:noFill/>
            <a:ln w="9525">
              <a:noFill/>
              <a:miter lim="800000"/>
              <a:headEnd/>
              <a:tailEnd/>
            </a:ln>
          </p:spPr>
          <p:txBody>
            <a:bodyPr lIns="0" tIns="0" rIns="0" bIns="0">
              <a:spAutoFit/>
            </a:bodyPr>
            <a:lstStyle/>
            <a:p>
              <a:pPr eaLnBrk="0" hangingPunct="0"/>
              <a:r>
                <a:rPr lang="en-US" sz="4000" b="1">
                  <a:solidFill>
                    <a:srgbClr val="FFFFFF"/>
                  </a:solidFill>
                  <a:ea typeface="ＭＳ Ｐゴシック" pitchFamily="34" charset="-128"/>
                </a:rPr>
                <a:t>Entwicklung</a:t>
              </a:r>
              <a:endParaRPr lang="de-DE" sz="1600">
                <a:ea typeface="ＭＳ Ｐゴシック" pitchFamily="34" charset="-128"/>
              </a:endParaRPr>
            </a:p>
          </p:txBody>
        </p:sp>
        <p:sp>
          <p:nvSpPr>
            <p:cNvPr id="14344" name="Rectangle 1029"/>
            <p:cNvSpPr>
              <a:spLocks noChangeArrowheads="1"/>
            </p:cNvSpPr>
            <p:nvPr/>
          </p:nvSpPr>
          <p:spPr bwMode="auto">
            <a:xfrm>
              <a:off x="1937" y="1215"/>
              <a:ext cx="1507" cy="388"/>
            </a:xfrm>
            <a:prstGeom prst="rect">
              <a:avLst/>
            </a:prstGeom>
            <a:noFill/>
            <a:ln w="9525">
              <a:noFill/>
              <a:miter lim="800000"/>
              <a:headEnd/>
              <a:tailEnd/>
            </a:ln>
          </p:spPr>
          <p:txBody>
            <a:bodyPr wrap="none" lIns="0" tIns="0" rIns="0" bIns="0">
              <a:spAutoFit/>
            </a:bodyPr>
            <a:lstStyle/>
            <a:p>
              <a:pPr eaLnBrk="0" hangingPunct="0"/>
              <a:r>
                <a:rPr lang="en-US" sz="4000" b="1">
                  <a:solidFill>
                    <a:srgbClr val="FFFFFF"/>
                  </a:solidFill>
                  <a:ea typeface="ＭＳ Ｐゴシック" pitchFamily="34" charset="-128"/>
                </a:rPr>
                <a:t>Erhaltung</a:t>
              </a:r>
              <a:endParaRPr lang="de-DE" sz="4000">
                <a:ea typeface="ＭＳ Ｐゴシック" pitchFamily="34" charset="-128"/>
              </a:endParaRPr>
            </a:p>
          </p:txBody>
        </p:sp>
      </p:grpSp>
      <p:sp>
        <p:nvSpPr>
          <p:cNvPr id="14340" name="Titel 1"/>
          <p:cNvSpPr>
            <a:spLocks noGrp="1"/>
          </p:cNvSpPr>
          <p:nvPr>
            <p:ph type="title"/>
          </p:nvPr>
        </p:nvSpPr>
        <p:spPr>
          <a:xfrm>
            <a:off x="428625" y="142875"/>
            <a:ext cx="8229600" cy="1143000"/>
          </a:xfrm>
        </p:spPr>
        <p:txBody>
          <a:bodyPr/>
          <a:lstStyle/>
          <a:p>
            <a:r>
              <a:rPr lang="de-DE" smtClean="0"/>
              <a:t>Entwicklung auf zwei Ebenen</a:t>
            </a:r>
          </a:p>
        </p:txBody>
      </p:sp>
      <p:sp>
        <p:nvSpPr>
          <p:cNvPr id="11269" name="Textfeld 6"/>
          <p:cNvSpPr txBox="1">
            <a:spLocks noChangeArrowheads="1"/>
          </p:cNvSpPr>
          <p:nvPr/>
        </p:nvSpPr>
        <p:spPr bwMode="auto">
          <a:xfrm>
            <a:off x="0" y="1285875"/>
            <a:ext cx="3214688" cy="1477963"/>
          </a:xfrm>
          <a:prstGeom prst="rect">
            <a:avLst/>
          </a:prstGeom>
          <a:noFill/>
          <a:ln w="9525">
            <a:noFill/>
            <a:miter lim="800000"/>
            <a:headEnd/>
            <a:tailEnd/>
          </a:ln>
        </p:spPr>
        <p:txBody>
          <a:bodyPr>
            <a:spAutoFit/>
          </a:bodyPr>
          <a:lstStyle/>
          <a:p>
            <a:r>
              <a:rPr lang="de-DE"/>
              <a:t>Fertigkeiten, Kompetenzen </a:t>
            </a:r>
            <a:br>
              <a:rPr lang="de-DE"/>
            </a:br>
            <a:r>
              <a:rPr lang="de-DE"/>
              <a:t>Arbeitsfähigkeit/Gesundheit auf dem bestehenden Niveau erhalten und dazu Maßnahmen vereinbaren</a:t>
            </a:r>
          </a:p>
        </p:txBody>
      </p:sp>
      <p:sp>
        <p:nvSpPr>
          <p:cNvPr id="11270" name="Textfeld 7"/>
          <p:cNvSpPr txBox="1">
            <a:spLocks noChangeArrowheads="1"/>
          </p:cNvSpPr>
          <p:nvPr/>
        </p:nvSpPr>
        <p:spPr bwMode="auto">
          <a:xfrm>
            <a:off x="5929313" y="4572000"/>
            <a:ext cx="3214687" cy="1200150"/>
          </a:xfrm>
          <a:prstGeom prst="rect">
            <a:avLst/>
          </a:prstGeom>
          <a:noFill/>
          <a:ln w="9525">
            <a:noFill/>
            <a:miter lim="800000"/>
            <a:headEnd/>
            <a:tailEnd/>
          </a:ln>
        </p:spPr>
        <p:txBody>
          <a:bodyPr>
            <a:spAutoFit/>
          </a:bodyPr>
          <a:lstStyle/>
          <a:p>
            <a:r>
              <a:rPr lang="de-DE"/>
              <a:t>Fertigkeiten, Kompetenzen </a:t>
            </a:r>
            <a:br>
              <a:rPr lang="de-DE"/>
            </a:br>
            <a:r>
              <a:rPr lang="de-DE"/>
              <a:t>und Arbeitsfähigkeit </a:t>
            </a:r>
            <a:br>
              <a:rPr lang="de-DE"/>
            </a:br>
            <a:r>
              <a:rPr lang="de-DE"/>
              <a:t>erweitern und dazu Maßnahmen entwickeln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269"/>
                                        </p:tgtEl>
                                        <p:attrNameLst>
                                          <p:attrName>style.visibility</p:attrName>
                                        </p:attrNameLst>
                                      </p:cBhvr>
                                      <p:to>
                                        <p:strVal val="visible"/>
                                      </p:to>
                                    </p:set>
                                    <p:animEffect transition="in" filter="blinds(horizontal)">
                                      <p:cBhvr>
                                        <p:cTn id="7" dur="500"/>
                                        <p:tgtEl>
                                          <p:spTgt spid="1126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270"/>
                                        </p:tgtEl>
                                        <p:attrNameLst>
                                          <p:attrName>style.visibility</p:attrName>
                                        </p:attrNameLst>
                                      </p:cBhvr>
                                      <p:to>
                                        <p:strVal val="visible"/>
                                      </p:to>
                                    </p:set>
                                    <p:animEffect transition="in" filter="blinds(horizontal)">
                                      <p:cBhvr>
                                        <p:cTn id="12" dur="500"/>
                                        <p:tgtEl>
                                          <p:spTgt spid="11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p:bldP spid="11270" grpId="0"/>
    </p:bldLst>
  </p:timing>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0</TotalTime>
  <Words>2087</Words>
  <Application>Microsoft Office PowerPoint</Application>
  <PresentationFormat>Bildschirmpräsentation (4:3)</PresentationFormat>
  <Paragraphs>276</Paragraphs>
  <Slides>16</Slides>
  <Notes>10</Notes>
  <HiddenSlides>0</HiddenSlides>
  <MMClips>0</MMClips>
  <ScaleCrop>false</ScaleCrop>
  <HeadingPairs>
    <vt:vector size="4" baseType="variant">
      <vt:variant>
        <vt:lpstr>Design</vt:lpstr>
      </vt:variant>
      <vt:variant>
        <vt:i4>1</vt:i4>
      </vt:variant>
      <vt:variant>
        <vt:lpstr>Folientitel</vt:lpstr>
      </vt:variant>
      <vt:variant>
        <vt:i4>16</vt:i4>
      </vt:variant>
    </vt:vector>
  </HeadingPairs>
  <TitlesOfParts>
    <vt:vector size="17" baseType="lpstr">
      <vt:lpstr>Standarddesign</vt:lpstr>
      <vt:lpstr>  KAIROS Biografisches Coaching und Kompetenzentwicklung  </vt:lpstr>
      <vt:lpstr>Lernen und Entwicklung in jedem Alter</vt:lpstr>
      <vt:lpstr>Kairos – der Gott des günstigen Augenblicks</vt:lpstr>
      <vt:lpstr>Anwendungsfelder</vt:lpstr>
      <vt:lpstr>Ebenen Modell der Persönlichkeit</vt:lpstr>
      <vt:lpstr>Die       Elemente der KBC-Methode </vt:lpstr>
      <vt:lpstr>Anwendungsfelder</vt:lpstr>
      <vt:lpstr>KAIROS – warum Biografie wieder „in“ ist</vt:lpstr>
      <vt:lpstr>Entwicklung auf zwei Ebenen</vt:lpstr>
      <vt:lpstr>Entwicklung von Kompetenzen + Fertigkeiten</vt:lpstr>
      <vt:lpstr>Folie 11</vt:lpstr>
      <vt:lpstr>Backup </vt:lpstr>
      <vt:lpstr>KAIROS – Anwendung für Führungskräfte</vt:lpstr>
      <vt:lpstr>Quellen</vt:lpstr>
      <vt:lpstr>Folie 15</vt:lpstr>
      <vt:lpstr>Folie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Andreas Huber</dc:creator>
  <cp:lastModifiedBy>Windows-Benutzer</cp:lastModifiedBy>
  <cp:revision>659</cp:revision>
  <dcterms:created xsi:type="dcterms:W3CDTF">2002-05-16T16:24:16Z</dcterms:created>
  <dcterms:modified xsi:type="dcterms:W3CDTF">2013-02-15T21:51:03Z</dcterms:modified>
</cp:coreProperties>
</file>