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126" d="100"/>
          <a:sy n="126" d="100"/>
        </p:scale>
        <p:origin x="-480" y="-112"/>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554515-6C27-4659-95CD-8B1395865888}" type="datetimeFigureOut">
              <a:rPr lang="de-DE"/>
              <a:pPr>
                <a:defRPr/>
              </a:pPr>
              <a:t>24.02.15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smtClean="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C3416F7-1F4D-497A-B693-E5CE3E77A695}" type="slidenum">
              <a:rPr lang="de-DE"/>
              <a:pPr>
                <a:defRPr/>
              </a:pPr>
              <a:t>‹Nr.›</a:t>
            </a:fld>
            <a:endParaRPr lang="de-DE"/>
          </a:p>
        </p:txBody>
      </p:sp>
    </p:spTree>
    <p:extLst>
      <p:ext uri="{BB962C8B-B14F-4D97-AF65-F5344CB8AC3E}">
        <p14:creationId xmlns:p14="http://schemas.microsoft.com/office/powerpoint/2010/main" val="27786063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bildplatzhalter 1"/>
          <p:cNvSpPr>
            <a:spLocks noGrp="1" noRot="1" noChangeAspect="1" noTextEdit="1"/>
          </p:cNvSpPr>
          <p:nvPr>
            <p:ph type="sldImg"/>
          </p:nvPr>
        </p:nvSpPr>
        <p:spPr bwMode="auto">
          <a:noFill/>
          <a:ln>
            <a:solidFill>
              <a:srgbClr val="000000"/>
            </a:solidFill>
            <a:miter lim="800000"/>
            <a:headEnd/>
            <a:tailEnd/>
          </a:ln>
        </p:spPr>
      </p:sp>
      <p:sp>
        <p:nvSpPr>
          <p:cNvPr id="3" name="Notizenplatzhalter 2"/>
          <p:cNvSpPr>
            <a:spLocks noGrp="1"/>
          </p:cNvSpPr>
          <p:nvPr>
            <p:ph type="body" idx="1"/>
          </p:nvPr>
        </p:nvSpPr>
        <p:spPr/>
        <p:txBody>
          <a:bodyPr>
            <a:normAutofit fontScale="32500" lnSpcReduction="20000"/>
          </a:bodyPr>
          <a:lstStyle/>
          <a:p>
            <a:pPr fontAlgn="auto">
              <a:spcBef>
                <a:spcPts val="0"/>
              </a:spcBef>
              <a:spcAft>
                <a:spcPts val="0"/>
              </a:spcAft>
              <a:defRPr/>
            </a:pPr>
            <a:r>
              <a:rPr lang="de-DE" dirty="0" smtClean="0"/>
              <a:t>Die Elemente der KBC-Methode:</a:t>
            </a:r>
          </a:p>
          <a:p>
            <a:pPr fontAlgn="auto">
              <a:spcBef>
                <a:spcPts val="0"/>
              </a:spcBef>
              <a:spcAft>
                <a:spcPts val="0"/>
              </a:spcAft>
              <a:defRPr/>
            </a:pPr>
            <a:r>
              <a:rPr lang="de-DE" dirty="0" smtClean="0"/>
              <a:t>Das Kairos Biografie Coaching, die KBC-Methode, umfasst sieben Elemente, die sie nacheinander durchlaufen können. Je nach dem Schwerpunkt ihrer berufsbiografischen Frage, können Sie auch einzelne Elemente der KBC-Methode auswählen. In jedem Fall empfehle ich Ihnen jedoch mit dem ersten Element „Das Leben in Überschriften“, zu beginnen, weil es einen sehr guten Überblick über ihre gesamte Biografie ermöglicht. </a:t>
            </a:r>
          </a:p>
          <a:p>
            <a:pPr fontAlgn="auto">
              <a:spcBef>
                <a:spcPts val="0"/>
              </a:spcBef>
              <a:spcAft>
                <a:spcPts val="0"/>
              </a:spcAft>
              <a:defRPr/>
            </a:pPr>
            <a:r>
              <a:rPr lang="de-DE" dirty="0" smtClean="0"/>
              <a:t>Alle sieben Elemente der KBC-Methode sehen Sie im Überblick in der Grafik (Nummer der Grafik oder Ort). Sie sehen dort exemplarisch den Aufbau einer Seite im Kairos Datenchart. Und das ist mit jedem der Elemente gemeint:</a:t>
            </a:r>
          </a:p>
          <a:p>
            <a:pPr marL="228578" indent="-228578" fontAlgn="auto">
              <a:spcBef>
                <a:spcPts val="0"/>
              </a:spcBef>
              <a:spcAft>
                <a:spcPts val="0"/>
              </a:spcAft>
              <a:buFontTx/>
              <a:buAutoNum type="arabicPeriod"/>
              <a:defRPr/>
            </a:pPr>
            <a:r>
              <a:rPr lang="de-DE" dirty="0" smtClean="0"/>
              <a:t>Das Leben in Überschriften. In diesem Element der KBC-Methode geben Sie jeder Siebenjahresphase ihres Datencharts eine eigene Überschrift, ganz so wie die Kapitel eines Buches. Sie </a:t>
            </a:r>
            <a:r>
              <a:rPr lang="de-DE" dirty="0" err="1" smtClean="0"/>
              <a:t>startenmit</a:t>
            </a:r>
            <a:r>
              <a:rPr lang="de-DE" dirty="0" smtClean="0"/>
              <a:t> der Lebensphase 1-7 und finden eine passende Überschrift für ihre Kindheit, zum Beispiel “Kindheit wie in Bullerbü“ oder “auf wackligen Beinen in die Welt“, je nachdem wie sie ihre Kindheit empfunden haben. So gehen Sie weiter durch alle weiteren Lebensphasen und finden jeweils einer für sie passende und möglichst bildhafte Überschrift. Methodische Hinweise, wie Sie die Überschriften für Ihre Lebensphasen finden, gebe ich Ihnen in dem Kapitel“ das Leben in Überschriften „.</a:t>
            </a:r>
          </a:p>
          <a:p>
            <a:pPr marL="228578" indent="-228578" fontAlgn="auto">
              <a:spcBef>
                <a:spcPts val="0"/>
              </a:spcBef>
              <a:spcAft>
                <a:spcPts val="0"/>
              </a:spcAft>
              <a:buFontTx/>
              <a:buAutoNum type="arabicPeriod"/>
              <a:defRPr/>
            </a:pPr>
            <a:endParaRPr lang="de-DE" dirty="0" smtClean="0"/>
          </a:p>
          <a:p>
            <a:pPr marL="228578" indent="-228578" fontAlgn="auto">
              <a:spcBef>
                <a:spcPts val="0"/>
              </a:spcBef>
              <a:spcAft>
                <a:spcPts val="0"/>
              </a:spcAft>
              <a:buFontTx/>
              <a:buAutoNum type="arabicPeriod"/>
              <a:defRPr/>
            </a:pPr>
            <a:r>
              <a:rPr lang="de-DE" dirty="0" smtClean="0"/>
              <a:t>Die Lebensstranganalyse. In diesem Element, schauen wir uns einen Lebensstrang oder auch Lebensbereich ihrer Biografie separat an. So könnten Sie zum Beispiel einmal ihre Berufsbiografie von Anfang bis zu ihrem heutigen Lebensjahr an einem Stück erzählen. Das gleiche können Sie auch mit anderen Lebens strengen machen. So können Sie Ihre Beziehungsbiografie erzählen oder ihre Familienbiografie oder auch ihre Gesundheitsbiografie anschauen. Eine spezielle Methode, seine Berufsbiografie zu analysieren, ist die Karriereanker-Methode (</a:t>
            </a:r>
            <a:r>
              <a:rPr lang="de-DE" dirty="0" err="1" smtClean="0"/>
              <a:t>E.Schein</a:t>
            </a:r>
            <a:r>
              <a:rPr lang="de-DE" dirty="0" smtClean="0"/>
              <a:t>). Die Fragen für diese Methode finden Sie in dem Kapitel Berufsbiografie.</a:t>
            </a:r>
          </a:p>
          <a:p>
            <a:pPr marL="228578" indent="-228578" fontAlgn="auto">
              <a:spcBef>
                <a:spcPts val="0"/>
              </a:spcBef>
              <a:spcAft>
                <a:spcPts val="0"/>
              </a:spcAft>
              <a:buFontTx/>
              <a:buAutoNum type="arabicPeriod"/>
              <a:defRPr/>
            </a:pPr>
            <a:endParaRPr lang="de-DE" dirty="0" smtClean="0"/>
          </a:p>
          <a:p>
            <a:pPr marL="228578" indent="-228578" fontAlgn="auto">
              <a:spcBef>
                <a:spcPts val="0"/>
              </a:spcBef>
              <a:spcAft>
                <a:spcPts val="0"/>
              </a:spcAft>
              <a:buFontTx/>
              <a:buAutoNum type="arabicPeriod"/>
              <a:defRPr/>
            </a:pPr>
            <a:r>
              <a:rPr lang="de-DE" dirty="0" smtClean="0"/>
              <a:t>Die Lebensthemen. Vermutlich werden sie, wenn sie ihr Leben in Überschriften mit Titeln oder einen einzelnen Lebensstrang erzählen, ganz bestimmter Themen erkennen können, die zu einem bestimmten Zeitpunkt in ihrem Leben wichtig waren. In Pubertät und Jugend sind das zum Beispiel Themen der Identitätsfindung und der Abgrenzung. In den Jahren vom 21. bis 28. Geburtstag stehen die Suche und Experimente rund um das Thema Berufswahl im Vordergrund. In dem Kapitel Lebensthemen finden Sie Beispiele für universelle Lebensthemen, also solche die alle Menschen mehr oder weniger durchlaufen, und auch solche die sich ganz individuell nur in ihrem Leben zeigen. Eine Analyse der Lebensthemen kann wichtig sein wenn uns Orientierung fehlt oder sie besonders zwei Lebens strenger zum Beispiel die persönliche Entwicklung und die Berufsbiografie zusammen betrachten möchten.</a:t>
            </a:r>
          </a:p>
          <a:p>
            <a:pPr marL="228578" indent="-228578" fontAlgn="auto">
              <a:spcBef>
                <a:spcPts val="0"/>
              </a:spcBef>
              <a:spcAft>
                <a:spcPts val="0"/>
              </a:spcAft>
              <a:buFontTx/>
              <a:buAutoNum type="arabicPeriod"/>
              <a:defRPr/>
            </a:pPr>
            <a:endParaRPr lang="de-DE" dirty="0" smtClean="0"/>
          </a:p>
          <a:p>
            <a:pPr marL="228578" indent="-228578" fontAlgn="auto">
              <a:spcBef>
                <a:spcPts val="0"/>
              </a:spcBef>
              <a:spcAft>
                <a:spcPts val="0"/>
              </a:spcAft>
              <a:buFontTx/>
              <a:buAutoNum type="arabicPeriod"/>
              <a:defRPr/>
            </a:pPr>
            <a:r>
              <a:rPr lang="de-DE" dirty="0" smtClean="0"/>
              <a:t>Die Kompetenzanalyse. In ihren unterschiedlichen beruflichen Stationen aber auch in ihrem privaten Leben haben sie sich unzählige Fähigkeiten angeeignet, die man in Kompetenzen zusammenfassen kann. So haben Sie vielleicht die Fähigkeit ein bestimmtes Softwareprogramm zu bedienen wie SAP, oder ein Datenbank System. Zeigt sich in ihrer Biografie dass sie generell talentiert sind sich schnell in neue Softwaresysteme einzuarbeiten, dann verfügen Sie über einer technische Kompetenz für Software. Unabhängig davon ob Sie in Ihrem nächsten Job in einem Steuerbüro ein neues System lernen müssen oder in ein Multimedia Studio die neueste Software für Bildbearbeitung erlernen müssen, sind sie mit ihrer technischen Kompetenz für Software bestens gerüstet. In der Kompetenzanalyse werden sich jedoch auch die so genannten soft-Skills untersuchen d.h. ihre Personal und ihre soziale Kompetenz sowie ihre methodische Kompetenz, zum Beispiel ein Meeting moderieren zu können oder planerische Kompetenzen im Bereich Projektmanagement zu haben. Die Kompetenzanalyse ist für sie entscheidend, wenn Sie überlegen den Beruf zu wechseln oder sogar in ein neues Berufsfeld zu gehen. Mit der Kompetenzanalyse werden Sie über alle Lebensbereiche analysieren, was sie ganz besonders gut können, was ganz genau sie persönlich ausmacht. Aus dieser Kompetenzanalyse werden sie gestärkt hervorgehen und mit großem Selbstbewusstsein, mit der Kraft aus ihrer Biografie, in Initiativbewerbungen und Vorstellungsgespräch gehen können.</a:t>
            </a:r>
          </a:p>
          <a:p>
            <a:pPr marL="228578" indent="-228578" fontAlgn="auto">
              <a:spcBef>
                <a:spcPts val="0"/>
              </a:spcBef>
              <a:spcAft>
                <a:spcPts val="0"/>
              </a:spcAft>
              <a:buFontTx/>
              <a:buAutoNum type="arabicPeriod"/>
              <a:defRPr/>
            </a:pPr>
            <a:endParaRPr lang="de-DE" dirty="0" smtClean="0"/>
          </a:p>
          <a:p>
            <a:pPr marL="228578" indent="-228578" fontAlgn="auto">
              <a:spcBef>
                <a:spcPts val="0"/>
              </a:spcBef>
              <a:spcAft>
                <a:spcPts val="0"/>
              </a:spcAft>
              <a:buFontTx/>
              <a:buAutoNum type="arabicPeriod"/>
              <a:defRPr/>
            </a:pPr>
            <a:r>
              <a:rPr lang="de-DE" dirty="0" smtClean="0"/>
              <a:t>Werte-Analyse. Werte geben uns Orientierung und Sinnen erleben. Was uns wertvoll ist, darauf wollen wir nicht verzichten. Von daher spielen wehrte und auch die Veränderung von Werten über die Biografie eine sehr wichtige Rolle, wenn sie eine wichtige berufliche Entscheidung treffen möchten. Werte sind außerdem mit ihren Kern-Kompetenzen eng verbunden. Denn wir bilden Kompetenzen häufig in den Bereichen aus, die uns auch wertvoll und wichtig sind. Andererseits sind Kompetenzen nutzlos, wenn wir sie in Bereichen ausgeprägt haben die uns nicht wichtig und wertvoll sind. Bei der Kompetenzanalyse werden daher immer auch die Werte mit betrachtet. Im integralen Coaching (Fiolka und Wagner 2013) führen wir in jedem Karriere-Orientierungs-Coaching eine ausführliche Werteanalyse durch. Ohne Klarheit über die eigenen Prioritäten im Leben Segeln wir ohne Kompass. Das spiegelt auch das Diktum von Seneca: „Wer seinen Hafen nicht kennt, für den ist jeder Wind der falsche.“ in dem Kapitel über Werte finden Sie Fragen und Checklisten, die Ihnen helfen </a:t>
            </a:r>
            <a:r>
              <a:rPr lang="de-DE" dirty="0" err="1" smtClean="0"/>
              <a:t>werden,ihre</a:t>
            </a:r>
            <a:r>
              <a:rPr lang="de-DE" dirty="0" smtClean="0"/>
              <a:t> Werte zu erkennen. Neu</a:t>
            </a:r>
          </a:p>
          <a:p>
            <a:pPr marL="228578" indent="-228578" fontAlgn="auto">
              <a:spcBef>
                <a:spcPts val="0"/>
              </a:spcBef>
              <a:spcAft>
                <a:spcPts val="0"/>
              </a:spcAft>
              <a:buFontTx/>
              <a:buAutoNum type="arabicPeriod"/>
              <a:defRPr/>
            </a:pPr>
            <a:endParaRPr lang="de-DE" dirty="0" smtClean="0"/>
          </a:p>
          <a:p>
            <a:pPr marL="228578" indent="-228578" fontAlgn="auto">
              <a:spcBef>
                <a:spcPts val="0"/>
              </a:spcBef>
              <a:spcAft>
                <a:spcPts val="0"/>
              </a:spcAft>
              <a:buFontTx/>
              <a:buAutoNum type="arabicPeriod"/>
              <a:defRPr/>
            </a:pPr>
            <a:r>
              <a:rPr lang="de-DE" dirty="0" smtClean="0"/>
              <a:t>Analyse der Charakterstärken. Unter Charakterstärken, verstehen wir trainieren wahre Eigenschaften des Menschen, die über Fido Kulturen auf der ganzen Welt als Teil eines guten und wünschenswerten Charakters geschätzt werden. Die Liste der 24 Charakterstärken geht auf umfangreiche Forschung der positiven Psychologie zurück. In dem Kapitel über Charakterstärken können Sie einen kostenfreien Onlinetest (VIA) absolvieren. Zu Charakterstärken gehören zum Beispiel Mut, Durchhaltevermögen, aber auch Neugier, der Sinn für das Schöne, oder soziale Intelligenz. Charakterstärken lassen sich trainieren, und unterscheiden sich so von Persönlichkeitsmerkmalen oder Motivation an, bei denen wir von einer relativen Stabilität also weniger Veränderbarkeit ausgehen. Charakterstärken sind besonders in Zeiten des Wandels und der Veränderung wichtig. Aus den 24 Charakterstärken sind bei jedem Menschen ungefähr fünf besonders stark ausgeprägt. Es kann sehr hilfreich sein zu wissen, welche Stärken unsere ganz besonderen Ressourcen und Schätze sind. Wenn Sie die Liste der Charakterstärken angesehen haben, werden Sie vermutlich in allen Bereichen ihres Lebens Situationen finden, in denen sie diese Charakterstärken bereits eingesetzt haben. Auch sind Charakterstärken und Kompetenzen unterstützend für einander. Wenn Sie die Charakterstärke Ausdauer haben werden sie vermutlich auch eine personale Kompetenz aufweisen, die man als Zähigkeit oder Hartnäckigkeit </a:t>
            </a:r>
            <a:br>
              <a:rPr lang="de-DE" dirty="0" smtClean="0"/>
            </a:br>
            <a:r>
              <a:rPr lang="de-DE" dirty="0" smtClean="0"/>
              <a:t>bezeichnen könnte.</a:t>
            </a:r>
            <a:br>
              <a:rPr lang="de-DE" dirty="0" smtClean="0"/>
            </a:br>
            <a:r>
              <a:rPr lang="de-DE" dirty="0" smtClean="0"/>
              <a:t>Wenn Sie bereits einen Persönlichkeitstest oder ein Motivationsprofil, wie das Reiss-Profil, mit einem Coach besprochen haben, können Sie diese Informationen natürlich auch in ihre biografische Analyse mit einbeziehen. Sie werden sehen, dass sich ihre Persönlichkeit und ihre Motivationsohren in vielen Szenen ihrer Biografie widerspiegeln. Im Gegensatz allerdings zu Charakterstärken bewerten und Kompetenzen sind diese Persönlichkeits-Parameter wenig veränderlich. Wir können nur lernen mit ihnen in unterschiedlichen Situationen gut umzugehen. In der KBC-Methode beschäftigen wir uns vorwiegend mit Elementen, die sie auch selbst verändern können. Allerdings können ihre Persönlichkeitsmerkmale eine wichtige Ergänzung sein, um zum Beispiel eine Entscheidung für die Freiberuflichkeit oder angestellte Tätigkeit zu treffen.</a:t>
            </a:r>
          </a:p>
          <a:p>
            <a:pPr marL="228578" indent="-228578" fontAlgn="auto">
              <a:spcBef>
                <a:spcPts val="0"/>
              </a:spcBef>
              <a:spcAft>
                <a:spcPts val="0"/>
              </a:spcAft>
              <a:buFontTx/>
              <a:buAutoNum type="arabicPeriod"/>
              <a:defRPr/>
            </a:pPr>
            <a:endParaRPr lang="de-DE" dirty="0" smtClean="0"/>
          </a:p>
          <a:p>
            <a:pPr marL="228578" indent="-228578" fontAlgn="auto">
              <a:spcBef>
                <a:spcPts val="0"/>
              </a:spcBef>
              <a:spcAft>
                <a:spcPts val="0"/>
              </a:spcAft>
              <a:buFontTx/>
              <a:buAutoNum type="arabicPeriod"/>
              <a:defRPr/>
            </a:pPr>
            <a:r>
              <a:rPr lang="de-DE" dirty="0" smtClean="0"/>
              <a:t>Rhythmusanalyse. Das siebte Element der KBC-Methode ist eng mit dem Kairos-Prinzip verknüpft. Wie bereits eingangs geschildert meint der Kairos den günstigen, den richtigen Moment in unserem Leben. Die Rhythmusanalyse betrachtet ein einzelnes Zyklusjahr über alle Lebensphasen, also einer vertikalen Betrachtung durch alle ihrer Kairos-Datenchart-Blätter. Es ist möglich, jedem der einzelnen sieben Zyklus Jahre einen charakteristischen Namen zu geben. Vielleicht ist das siebte Jahr ihrer Lebensphasen jeweils ein „Sprungbrett“. Oder es ist „das Jahr der Ruhe“. Nicht in allen Kairos-Daten-Charts lässt sich ein eindeutiger Rhythmus finden, der über alle Leser Lebensphasen durchgängig ausgeprägt ist. Aber häufig ist es frappierend, dass sich doch ein innerer Rhythmus im Leben vieler meiner </a:t>
            </a:r>
            <a:r>
              <a:rPr lang="de-DE" dirty="0" err="1" smtClean="0"/>
              <a:t>Coachees</a:t>
            </a:r>
            <a:r>
              <a:rPr lang="de-DE" dirty="0" smtClean="0"/>
              <a:t> finden lässt. Die Rhythmusanalyse ist besonders wichtig für Sie, wenn Sie sich unsicher über den Zeitpunkt ihres beruflichen Wechsels sind, oder ein seltsames Gefühl von Zögern oder innerer Unruhe empfinden, was den Wechsel oder die Veränderung betrifft. Im Kapitel zur Rhythmusanalyse leite ich Sie Schritt für Schritt durch die Methodik und im Text finden Sie etliche Beispiele für einen günstigen Moment des Wechsels oder eben auch ein gutes Jahr, um noch zu warten.</a:t>
            </a:r>
            <a:br>
              <a:rPr lang="de-DE" dirty="0" smtClean="0"/>
            </a:br>
            <a:r>
              <a:rPr lang="de-DE" dirty="0" smtClean="0"/>
              <a:t/>
            </a:r>
            <a:br>
              <a:rPr lang="de-DE" dirty="0" smtClean="0"/>
            </a:br>
            <a:r>
              <a:rPr lang="de-DE" dirty="0" smtClean="0"/>
              <a:t>Wenn Sie einzelne oder alle sieben Elemente des Kairos Biografie Coachings durchlaufen haben, werden sie als Ergebnis so etwas wie den roten Faden finden, dem sie gefolgt sind, und den sie im gehen auf ihrem Lebensweg mit entwickelt haben.. Sie werden erkennen wie sie wurden, wer sie heute sind. Für manche </a:t>
            </a:r>
            <a:r>
              <a:rPr lang="de-DE" dirty="0" err="1" smtClean="0"/>
              <a:t>Coachees</a:t>
            </a:r>
            <a:r>
              <a:rPr lang="de-DE" dirty="0" smtClean="0"/>
              <a:t> ergibt sich das schon durch die erste Übung, „Das Leben in Überschriften“ oder aus der Erzielung der Berufsbiografie. Alle sieben Schritte der KBC-Methode jedoch ergeben diese Fülle, dieses Gesamtbild auf unser Leben, unsere Biografie, die viele meiner Klienten fast ehrfürchtig staunen lässt. </a:t>
            </a:r>
            <a:br>
              <a:rPr lang="de-DE" dirty="0" smtClean="0"/>
            </a:br>
            <a:r>
              <a:rPr lang="de-DE" dirty="0" smtClean="0"/>
              <a:t/>
            </a:r>
            <a:br>
              <a:rPr lang="de-DE" dirty="0" smtClean="0"/>
            </a:br>
            <a:r>
              <a:rPr lang="de-DE" dirty="0" smtClean="0"/>
              <a:t>Nachdem ich Ihnen jetzt alle Elemente der KBC-Methode erläutert habe, wählen Sie für Ihre Fragestellung den nächsten passenden Schritt aus. Gerne lege ich ihn noch einmal ans Herz, dass sie mit der ersten Übung „Das Leben in Überschriften“ beginnen.</a:t>
            </a:r>
          </a:p>
          <a:p>
            <a:pPr marL="228578" indent="-228578" fontAlgn="auto">
              <a:spcBef>
                <a:spcPts val="0"/>
              </a:spcBef>
              <a:spcAft>
                <a:spcPts val="0"/>
              </a:spcAft>
              <a:defRPr/>
            </a:pPr>
            <a:endParaRPr lang="de-DE" dirty="0" smtClean="0"/>
          </a:p>
        </p:txBody>
      </p:sp>
      <p:sp>
        <p:nvSpPr>
          <p:cNvPr id="4100"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BE3967-6EA3-4922-AE7B-715C46B2B02B}" type="slidenum">
              <a:rPr lang="de-DE"/>
              <a:pPr/>
              <a:t>1</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64440B45-92DA-4963-82DF-DF646295BDB9}" type="datetimeFigureOut">
              <a:rPr lang="de-DE"/>
              <a:pPr>
                <a:defRPr/>
              </a:pPr>
              <a:t>24.02.15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F7D0BD0-96B1-4BED-A04E-BFAC51627214}"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525FB24B-D525-4CA4-9DD4-AF1EA94BA183}" type="datetimeFigureOut">
              <a:rPr lang="de-DE"/>
              <a:pPr>
                <a:defRPr/>
              </a:pPr>
              <a:t>24.02.15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48BD4C12-539F-4ED8-AEE4-E479CDE7DD29}"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A59FD9E9-5C3E-41C4-A3BF-A79D639984E2}" type="datetimeFigureOut">
              <a:rPr lang="de-DE"/>
              <a:pPr>
                <a:defRPr/>
              </a:pPr>
              <a:t>24.02.15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32AF3F5-CF01-4892-A4DF-2071C10A0279}"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C8213869-BF56-484A-9AF9-E927725FAC69}" type="datetimeFigureOut">
              <a:rPr lang="de-DE"/>
              <a:pPr>
                <a:defRPr/>
              </a:pPr>
              <a:t>24.02.15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6FDDAA07-6441-49AA-971F-06FDFBDB47BD}"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87890FBE-3156-4F53-A3DA-1EC2FC9EE76E}" type="datetimeFigureOut">
              <a:rPr lang="de-DE"/>
              <a:pPr>
                <a:defRPr/>
              </a:pPr>
              <a:t>24.02.15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E2C339A0-B1A9-4B25-BBF7-ED88174310EC}"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DE59E708-F638-4FB9-A55E-E4F113E7C7EE}" type="datetimeFigureOut">
              <a:rPr lang="de-DE"/>
              <a:pPr>
                <a:defRPr/>
              </a:pPr>
              <a:t>24.02.15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D93CDCE6-C604-4187-B111-9F0B001D778D}"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7CC3142E-1E55-4EE1-A0CA-DF496D88BD3C}" type="datetimeFigureOut">
              <a:rPr lang="de-DE"/>
              <a:pPr>
                <a:defRPr/>
              </a:pPr>
              <a:t>24.02.15</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310037AE-F975-42F9-8FDD-5F11FD5744A7}"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ECA2B011-909E-4D3E-A0FD-BA7A05627C71}" type="datetimeFigureOut">
              <a:rPr lang="de-DE"/>
              <a:pPr>
                <a:defRPr/>
              </a:pPr>
              <a:t>24.02.15</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0B128CA5-4A48-40D7-AFD7-AD2B5EB7FC9C}"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96B4AB8C-9D10-471B-B83F-6B419ED404C9}" type="datetimeFigureOut">
              <a:rPr lang="de-DE"/>
              <a:pPr>
                <a:defRPr/>
              </a:pPr>
              <a:t>24.02.15</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5A09AC34-DFE5-43B6-937A-DD79570F7980}"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06511942-7D23-4353-AD40-5B44A841F286}" type="datetimeFigureOut">
              <a:rPr lang="de-DE"/>
              <a:pPr>
                <a:defRPr/>
              </a:pPr>
              <a:t>24.02.15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39373A89-860A-47D8-846B-680C10AC36CD}"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CFE1D96C-BFE4-43ED-9E89-157514E360A5}" type="datetimeFigureOut">
              <a:rPr lang="de-DE"/>
              <a:pPr>
                <a:defRPr/>
              </a:pPr>
              <a:t>24.02.15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1186C6E8-4361-4095-91BA-D0F48BE7EEC7}"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10D33D5-DBFC-4439-BE55-C32B20AF3A67}" type="datetimeFigureOut">
              <a:rPr lang="de-DE"/>
              <a:pPr>
                <a:defRPr/>
              </a:pPr>
              <a:t>24.02.15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18F74CA-F67D-48E2-B43D-14DFA20A1089}"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title"/>
          </p:nvPr>
        </p:nvSpPr>
        <p:spPr>
          <a:xfrm>
            <a:off x="457200" y="-26988"/>
            <a:ext cx="8229600" cy="1143001"/>
          </a:xfrm>
        </p:spPr>
        <p:txBody>
          <a:bodyPr/>
          <a:lstStyle/>
          <a:p>
            <a:pPr eaLnBrk="1" hangingPunct="1"/>
            <a:r>
              <a:rPr lang="de-DE" dirty="0" smtClean="0"/>
              <a:t>Die       Elemente der KBC-Methode </a:t>
            </a:r>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4250911930"/>
              </p:ext>
            </p:extLst>
          </p:nvPr>
        </p:nvGraphicFramePr>
        <p:xfrm>
          <a:off x="457200" y="1517650"/>
          <a:ext cx="8229600" cy="4561839"/>
        </p:xfrm>
        <a:graphic>
          <a:graphicData uri="http://schemas.openxmlformats.org/drawingml/2006/table">
            <a:tbl>
              <a:tblPr firstRow="1" bandRow="1">
                <a:tableStyleId>{073A0DAA-6AF3-43AB-8588-CEC1D06C72B9}</a:tableStyleId>
              </a:tblPr>
              <a:tblGrid>
                <a:gridCol w="1828784"/>
                <a:gridCol w="1000132"/>
                <a:gridCol w="928694"/>
                <a:gridCol w="1000132"/>
                <a:gridCol w="725210"/>
                <a:gridCol w="917864"/>
                <a:gridCol w="928694"/>
                <a:gridCol w="900090"/>
              </a:tblGrid>
              <a:tr h="370840">
                <a:tc>
                  <a:txBody>
                    <a:bodyPr/>
                    <a:lstStyle/>
                    <a:p>
                      <a:r>
                        <a:rPr lang="de-DE" sz="1400" kern="1200" dirty="0" smtClean="0"/>
                        <a:t>Zyklusjahr</a:t>
                      </a:r>
                      <a:br>
                        <a:rPr lang="de-DE" sz="1400" kern="1200" dirty="0" smtClean="0"/>
                      </a:br>
                      <a:r>
                        <a:rPr lang="de-DE" sz="1400" kern="1200" dirty="0" smtClean="0"/>
                        <a:t>Geburtstag = Jahr 0</a:t>
                      </a:r>
                      <a:endParaRPr lang="de-DE" sz="1400" dirty="0"/>
                    </a:p>
                  </a:txBody>
                  <a:tcPr>
                    <a:solidFill>
                      <a:schemeClr val="tx1"/>
                    </a:solidFill>
                  </a:tcPr>
                </a:tc>
                <a:tc>
                  <a:txBody>
                    <a:bodyPr/>
                    <a:lstStyle/>
                    <a:p>
                      <a:r>
                        <a:rPr lang="de-DE" dirty="0" smtClean="0"/>
                        <a:t>1</a:t>
                      </a:r>
                      <a:endParaRPr lang="de-DE" dirty="0"/>
                    </a:p>
                  </a:txBody>
                  <a:tcPr>
                    <a:solidFill>
                      <a:srgbClr val="FFC000"/>
                    </a:solidFill>
                  </a:tcPr>
                </a:tc>
                <a:tc>
                  <a:txBody>
                    <a:bodyPr/>
                    <a:lstStyle/>
                    <a:p>
                      <a:r>
                        <a:rPr lang="de-DE" dirty="0" smtClean="0"/>
                        <a:t>2</a:t>
                      </a:r>
                      <a:endParaRPr lang="de-DE" dirty="0"/>
                    </a:p>
                  </a:txBody>
                  <a:tcPr>
                    <a:solidFill>
                      <a:srgbClr val="FFC000"/>
                    </a:solidFill>
                  </a:tcPr>
                </a:tc>
                <a:tc>
                  <a:txBody>
                    <a:bodyPr/>
                    <a:lstStyle/>
                    <a:p>
                      <a:r>
                        <a:rPr lang="de-DE" dirty="0" smtClean="0"/>
                        <a:t>3</a:t>
                      </a:r>
                      <a:endParaRPr lang="de-DE" dirty="0"/>
                    </a:p>
                  </a:txBody>
                  <a:tcPr>
                    <a:solidFill>
                      <a:srgbClr val="FFC000"/>
                    </a:solidFill>
                  </a:tcPr>
                </a:tc>
                <a:tc>
                  <a:txBody>
                    <a:bodyPr/>
                    <a:lstStyle/>
                    <a:p>
                      <a:r>
                        <a:rPr lang="de-DE" dirty="0" smtClean="0"/>
                        <a:t>4</a:t>
                      </a:r>
                      <a:endParaRPr lang="de-DE" dirty="0"/>
                    </a:p>
                  </a:txBody>
                  <a:tcPr>
                    <a:solidFill>
                      <a:srgbClr val="FFC000"/>
                    </a:solidFill>
                  </a:tcPr>
                </a:tc>
                <a:tc>
                  <a:txBody>
                    <a:bodyPr/>
                    <a:lstStyle/>
                    <a:p>
                      <a:r>
                        <a:rPr lang="de-DE" dirty="0" smtClean="0"/>
                        <a:t>5</a:t>
                      </a:r>
                      <a:endParaRPr lang="de-DE" dirty="0"/>
                    </a:p>
                  </a:txBody>
                  <a:tcPr>
                    <a:solidFill>
                      <a:srgbClr val="FFC000"/>
                    </a:solidFill>
                  </a:tcPr>
                </a:tc>
                <a:tc>
                  <a:txBody>
                    <a:bodyPr/>
                    <a:lstStyle/>
                    <a:p>
                      <a:r>
                        <a:rPr lang="de-DE" dirty="0" smtClean="0"/>
                        <a:t>6</a:t>
                      </a:r>
                      <a:endParaRPr lang="de-DE" dirty="0"/>
                    </a:p>
                  </a:txBody>
                  <a:tcPr>
                    <a:solidFill>
                      <a:srgbClr val="FFC000"/>
                    </a:solidFill>
                  </a:tcPr>
                </a:tc>
                <a:tc>
                  <a:txBody>
                    <a:bodyPr/>
                    <a:lstStyle/>
                    <a:p>
                      <a:r>
                        <a:rPr lang="de-DE" dirty="0" smtClean="0"/>
                        <a:t>7</a:t>
                      </a:r>
                      <a:endParaRPr lang="de-DE" dirty="0"/>
                    </a:p>
                  </a:txBody>
                  <a:tcPr>
                    <a:solidFill>
                      <a:srgbClr val="FFC000"/>
                    </a:solidFill>
                  </a:tcPr>
                </a:tc>
              </a:tr>
              <a:tr h="370840">
                <a:tc>
                  <a:txBody>
                    <a:bodyPr/>
                    <a:lstStyle/>
                    <a:p>
                      <a:r>
                        <a:rPr lang="de-DE" dirty="0" smtClean="0"/>
                        <a:t>Lebensstrang</a:t>
                      </a:r>
                      <a:r>
                        <a:rPr lang="de-DE" baseline="0" dirty="0" smtClean="0"/>
                        <a:t> 1</a:t>
                      </a:r>
                      <a:endParaRPr lang="de-DE" dirty="0"/>
                    </a:p>
                  </a:txBody>
                  <a:tcPr/>
                </a:tc>
                <a:tc>
                  <a:txBody>
                    <a:bodyPr/>
                    <a:lstStyle/>
                    <a:p>
                      <a:endParaRPr lang="de-DE" dirty="0" smtClean="0"/>
                    </a:p>
                    <a:p>
                      <a:endParaRPr lang="de-DE" dirty="0"/>
                    </a:p>
                  </a:txBody>
                  <a:tcPr/>
                </a:tc>
                <a:tc>
                  <a:txBody>
                    <a:bodyPr/>
                    <a:lstStyle/>
                    <a:p>
                      <a:endParaRPr lang="de-DE"/>
                    </a:p>
                  </a:txBody>
                  <a:tcPr/>
                </a:tc>
                <a:tc>
                  <a:txBody>
                    <a:bodyPr/>
                    <a:lstStyle/>
                    <a:p>
                      <a:endParaRPr lang="de-DE" dirty="0"/>
                    </a:p>
                  </a:txBody>
                  <a:tcPr/>
                </a:tc>
                <a:tc>
                  <a:txBody>
                    <a:bodyPr/>
                    <a:lstStyle/>
                    <a:p>
                      <a:endParaRPr lang="de-DE" dirty="0"/>
                    </a:p>
                  </a:txBody>
                  <a:tcPr/>
                </a:tc>
                <a:tc>
                  <a:txBody>
                    <a:bodyPr/>
                    <a:lstStyle/>
                    <a:p>
                      <a:endParaRPr lang="de-DE" dirty="0"/>
                    </a:p>
                  </a:txBody>
                  <a:tcPr/>
                </a:tc>
                <a:tc>
                  <a:txBody>
                    <a:bodyPr/>
                    <a:lstStyle/>
                    <a:p>
                      <a:endParaRPr lang="de-DE" dirty="0"/>
                    </a:p>
                  </a:txBody>
                  <a:tcPr/>
                </a:tc>
                <a:tc>
                  <a:txBody>
                    <a:bodyPr/>
                    <a:lstStyle/>
                    <a:p>
                      <a:endParaRPr lang="de-DE"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Lebensstrang</a:t>
                      </a:r>
                      <a:r>
                        <a:rPr lang="de-DE" baseline="0" dirty="0" smtClean="0"/>
                        <a:t> 2</a:t>
                      </a:r>
                      <a:endParaRPr lang="de-DE" dirty="0"/>
                    </a:p>
                  </a:txBody>
                  <a:tcPr/>
                </a:tc>
                <a:tc>
                  <a:txBody>
                    <a:bodyPr/>
                    <a:lstStyle/>
                    <a:p>
                      <a:endParaRPr lang="de-DE" dirty="0" smtClean="0"/>
                    </a:p>
                    <a:p>
                      <a:endParaRPr lang="de-DE" dirty="0"/>
                    </a:p>
                  </a:txBody>
                  <a:tcPr/>
                </a:tc>
                <a:tc>
                  <a:txBody>
                    <a:bodyPr/>
                    <a:lstStyle/>
                    <a:p>
                      <a:endParaRPr lang="de-DE"/>
                    </a:p>
                  </a:txBody>
                  <a:tcPr/>
                </a:tc>
                <a:tc>
                  <a:txBody>
                    <a:bodyPr/>
                    <a:lstStyle/>
                    <a:p>
                      <a:endParaRPr lang="de-DE"/>
                    </a:p>
                  </a:txBody>
                  <a:tcPr/>
                </a:tc>
                <a:tc>
                  <a:txBody>
                    <a:bodyPr/>
                    <a:lstStyle/>
                    <a:p>
                      <a:endParaRPr lang="de-DE" dirty="0"/>
                    </a:p>
                  </a:txBody>
                  <a:tcPr/>
                </a:tc>
                <a:tc>
                  <a:txBody>
                    <a:bodyPr/>
                    <a:lstStyle/>
                    <a:p>
                      <a:endParaRPr lang="de-DE" dirty="0"/>
                    </a:p>
                  </a:txBody>
                  <a:tcPr/>
                </a:tc>
                <a:tc>
                  <a:txBody>
                    <a:bodyPr/>
                    <a:lstStyle/>
                    <a:p>
                      <a:endParaRPr lang="de-DE" dirty="0"/>
                    </a:p>
                  </a:txBody>
                  <a:tcPr/>
                </a:tc>
                <a:tc>
                  <a:txBody>
                    <a:bodyPr/>
                    <a:lstStyle/>
                    <a:p>
                      <a:endParaRPr lang="de-DE"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Lebensstrang</a:t>
                      </a:r>
                      <a:r>
                        <a:rPr lang="de-DE" baseline="0" dirty="0" smtClean="0"/>
                        <a:t> 3</a:t>
                      </a:r>
                      <a:endParaRPr lang="de-DE" dirty="0" smtClean="0"/>
                    </a:p>
                    <a:p>
                      <a:endParaRPr lang="de-DE" dirty="0"/>
                    </a:p>
                  </a:txBody>
                  <a:tcPr/>
                </a:tc>
                <a:tc>
                  <a:txBody>
                    <a:bodyPr/>
                    <a:lstStyle/>
                    <a:p>
                      <a:endParaRPr lang="de-DE" dirty="0"/>
                    </a:p>
                  </a:txBody>
                  <a:tcPr/>
                </a:tc>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dirty="0"/>
                    </a:p>
                  </a:txBody>
                  <a:tcPr/>
                </a:tc>
              </a:tr>
              <a:tr h="370840">
                <a:tc>
                  <a:txBody>
                    <a:bodyPr/>
                    <a:lstStyle/>
                    <a:p>
                      <a:r>
                        <a:rPr lang="de-DE" dirty="0" smtClean="0"/>
                        <a:t>Lebensstrang</a:t>
                      </a:r>
                      <a:r>
                        <a:rPr lang="de-DE" baseline="0" dirty="0" smtClean="0"/>
                        <a:t> 4</a:t>
                      </a:r>
                      <a:endParaRPr lang="de-DE" dirty="0"/>
                    </a:p>
                  </a:txBody>
                  <a:tcPr/>
                </a:tc>
                <a:tc>
                  <a:txBody>
                    <a:bodyPr/>
                    <a:lstStyle/>
                    <a:p>
                      <a:endParaRPr lang="de-DE" dirty="0"/>
                    </a:p>
                  </a:txBody>
                  <a:tcPr/>
                </a:tc>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dirty="0"/>
                    </a:p>
                  </a:txBody>
                  <a:tcPr/>
                </a:tc>
                <a:tc>
                  <a:txBody>
                    <a:bodyPr/>
                    <a:lstStyle/>
                    <a:p>
                      <a:endParaRPr lang="de-DE" dirty="0"/>
                    </a:p>
                  </a:txBody>
                  <a:tcPr/>
                </a:tc>
              </a:tr>
              <a:tr h="370840">
                <a:tc>
                  <a:txBody>
                    <a:bodyPr/>
                    <a:lstStyle/>
                    <a:p>
                      <a:r>
                        <a:rPr lang="de-DE" dirty="0" smtClean="0"/>
                        <a:t>……….</a:t>
                      </a:r>
                      <a:endParaRPr lang="de-DE" dirty="0"/>
                    </a:p>
                  </a:txBody>
                  <a:tcPr/>
                </a:tc>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dirty="0"/>
                    </a:p>
                  </a:txBody>
                  <a:tcPr/>
                </a:tc>
              </a:tr>
              <a:tr h="370840">
                <a:tc>
                  <a:txBody>
                    <a:bodyPr/>
                    <a:lstStyle/>
                    <a:p>
                      <a:r>
                        <a:rPr lang="de-DE" dirty="0" smtClean="0"/>
                        <a:t>……….</a:t>
                      </a:r>
                      <a:endParaRPr lang="de-DE" dirty="0"/>
                    </a:p>
                  </a:txBody>
                  <a:tcPr/>
                </a:tc>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dirty="0"/>
                    </a:p>
                  </a:txBody>
                  <a:tcPr/>
                </a:tc>
              </a:tr>
              <a:tr h="370840">
                <a:tc>
                  <a:txBody>
                    <a:bodyPr/>
                    <a:lstStyle/>
                    <a:p>
                      <a:r>
                        <a:rPr lang="de-DE" dirty="0" smtClean="0"/>
                        <a:t>Historische</a:t>
                      </a:r>
                      <a:r>
                        <a:rPr lang="de-DE" baseline="0" dirty="0" smtClean="0"/>
                        <a:t> Ereignisse</a:t>
                      </a:r>
                      <a:endParaRPr lang="de-DE" dirty="0"/>
                    </a:p>
                  </a:txBody>
                  <a:tcPr/>
                </a:tc>
                <a:tc>
                  <a:txBody>
                    <a:bodyPr/>
                    <a:lstStyle/>
                    <a:p>
                      <a:endParaRPr lang="de-DE" dirty="0"/>
                    </a:p>
                  </a:txBody>
                  <a:tcPr/>
                </a:tc>
                <a:tc>
                  <a:txBody>
                    <a:bodyPr/>
                    <a:lstStyle/>
                    <a:p>
                      <a:endParaRPr lang="de-DE" dirty="0"/>
                    </a:p>
                  </a:txBody>
                  <a:tcPr/>
                </a:tc>
                <a:tc>
                  <a:txBody>
                    <a:bodyPr/>
                    <a:lstStyle/>
                    <a:p>
                      <a:endParaRPr lang="de-DE" dirty="0"/>
                    </a:p>
                  </a:txBody>
                  <a:tcPr/>
                </a:tc>
                <a:tc>
                  <a:txBody>
                    <a:bodyPr/>
                    <a:lstStyle/>
                    <a:p>
                      <a:endParaRPr lang="de-DE" dirty="0"/>
                    </a:p>
                  </a:txBody>
                  <a:tcPr/>
                </a:tc>
                <a:tc>
                  <a:txBody>
                    <a:bodyPr/>
                    <a:lstStyle/>
                    <a:p>
                      <a:endParaRPr lang="de-DE" dirty="0"/>
                    </a:p>
                  </a:txBody>
                  <a:tcPr/>
                </a:tc>
                <a:tc>
                  <a:txBody>
                    <a:bodyPr/>
                    <a:lstStyle/>
                    <a:p>
                      <a:endParaRPr lang="de-DE"/>
                    </a:p>
                  </a:txBody>
                  <a:tcPr/>
                </a:tc>
                <a:tc>
                  <a:txBody>
                    <a:bodyPr/>
                    <a:lstStyle/>
                    <a:p>
                      <a:endParaRPr lang="de-DE" dirty="0"/>
                    </a:p>
                  </a:txBody>
                  <a:tcPr/>
                </a:tc>
              </a:tr>
            </a:tbl>
          </a:graphicData>
        </a:graphic>
      </p:graphicFrame>
      <p:sp>
        <p:nvSpPr>
          <p:cNvPr id="12383" name="Foliennummernplatzhalter 3"/>
          <p:cNvSpPr>
            <a:spLocks noGrp="1"/>
          </p:cNvSpPr>
          <p:nvPr>
            <p:ph type="sldNum" sz="quarter" idx="4294967295"/>
          </p:nvPr>
        </p:nvSpPr>
        <p:spPr>
          <a:xfrm>
            <a:off x="457200" y="6356350"/>
            <a:ext cx="2133600" cy="365125"/>
          </a:xfrm>
          <a:prstGeom prst="rect">
            <a:avLst/>
          </a:prstGeom>
        </p:spPr>
        <p:txBody>
          <a:bodyPr/>
          <a:lstStyle/>
          <a:p>
            <a:pPr algn="l">
              <a:defRPr/>
            </a:pPr>
            <a:fld id="{AB936CB6-4CC8-47EE-A64B-48AF5D250906}" type="slidenum">
              <a:rPr lang="de-DE" smtClean="0"/>
              <a:pPr algn="l">
                <a:defRPr/>
              </a:pPr>
              <a:t>1</a:t>
            </a:fld>
            <a:endParaRPr lang="de-DE" dirty="0"/>
          </a:p>
        </p:txBody>
      </p:sp>
      <p:sp>
        <p:nvSpPr>
          <p:cNvPr id="7" name="Pfeil nach unten 6"/>
          <p:cNvSpPr/>
          <p:nvPr/>
        </p:nvSpPr>
        <p:spPr>
          <a:xfrm>
            <a:off x="7715272" y="2285992"/>
            <a:ext cx="1000132" cy="4071966"/>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r>
              <a:rPr lang="de-DE" sz="1600" dirty="0">
                <a:solidFill>
                  <a:schemeClr val="tx1"/>
                </a:solidFill>
              </a:rPr>
              <a:t>ZYKLUSJAHR</a:t>
            </a:r>
            <a:r>
              <a:rPr lang="de-DE" sz="1600" dirty="0"/>
              <a:t>  </a:t>
            </a:r>
            <a:r>
              <a:rPr lang="de-DE" sz="1600" dirty="0">
                <a:solidFill>
                  <a:schemeClr val="tx1"/>
                </a:solidFill>
              </a:rPr>
              <a:t>Rhythmus-Analyse</a:t>
            </a:r>
          </a:p>
        </p:txBody>
      </p:sp>
      <p:sp>
        <p:nvSpPr>
          <p:cNvPr id="8" name="Pfeil nach rechts 7"/>
          <p:cNvSpPr/>
          <p:nvPr/>
        </p:nvSpPr>
        <p:spPr>
          <a:xfrm>
            <a:off x="2339975" y="2643188"/>
            <a:ext cx="5357813" cy="785812"/>
          </a:xfrm>
          <a:prstGeom prst="rightArrow">
            <a:avLst/>
          </a:prstGeom>
          <a:solidFill>
            <a:srgbClr val="C00000">
              <a:alpha val="7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sz="1600" b="1" dirty="0">
                <a:solidFill>
                  <a:schemeClr val="tx1"/>
                </a:solidFill>
              </a:rPr>
              <a:t>Der rote Faden: Wie ich wurde, wer ich heute bin</a:t>
            </a:r>
          </a:p>
        </p:txBody>
      </p:sp>
      <p:sp>
        <p:nvSpPr>
          <p:cNvPr id="10" name="Abgerundetes Rechteck 9"/>
          <p:cNvSpPr/>
          <p:nvPr/>
        </p:nvSpPr>
        <p:spPr>
          <a:xfrm>
            <a:off x="3724275" y="4968875"/>
            <a:ext cx="1639888" cy="836613"/>
          </a:xfrm>
          <a:prstGeom prst="roundRect">
            <a:avLst/>
          </a:prstGeom>
          <a:solidFill>
            <a:srgbClr val="FF00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dirty="0"/>
              <a:t>negativ/ nicht bewältigt</a:t>
            </a:r>
          </a:p>
        </p:txBody>
      </p:sp>
      <p:sp>
        <p:nvSpPr>
          <p:cNvPr id="9" name="Abgerundetes Rechteck 8"/>
          <p:cNvSpPr/>
          <p:nvPr/>
        </p:nvSpPr>
        <p:spPr>
          <a:xfrm>
            <a:off x="3365500" y="4016375"/>
            <a:ext cx="1854572" cy="106838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dirty="0"/>
              <a:t>Lebensthemen </a:t>
            </a:r>
            <a:br>
              <a:rPr lang="de-DE" dirty="0"/>
            </a:br>
            <a:r>
              <a:rPr lang="de-DE" dirty="0"/>
              <a:t>universell /</a:t>
            </a:r>
          </a:p>
          <a:p>
            <a:pPr algn="ctr" fontAlgn="auto">
              <a:spcBef>
                <a:spcPts val="0"/>
              </a:spcBef>
              <a:spcAft>
                <a:spcPts val="0"/>
              </a:spcAft>
              <a:defRPr/>
            </a:pPr>
            <a:r>
              <a:rPr lang="de-DE" dirty="0"/>
              <a:t>individuell</a:t>
            </a:r>
          </a:p>
        </p:txBody>
      </p:sp>
      <p:sp>
        <p:nvSpPr>
          <p:cNvPr id="14" name="Pfeil nach rechts 13"/>
          <p:cNvSpPr/>
          <p:nvPr/>
        </p:nvSpPr>
        <p:spPr>
          <a:xfrm>
            <a:off x="468313" y="914996"/>
            <a:ext cx="8143875" cy="78581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de-DE" b="1" dirty="0"/>
              <a:t>Lebensphase: 7-Jahres-Phasen: Das Leben in Überschriften….</a:t>
            </a:r>
          </a:p>
        </p:txBody>
      </p:sp>
      <p:sp>
        <p:nvSpPr>
          <p:cNvPr id="15" name="Ellipse 14"/>
          <p:cNvSpPr/>
          <p:nvPr/>
        </p:nvSpPr>
        <p:spPr>
          <a:xfrm>
            <a:off x="7499350" y="1781175"/>
            <a:ext cx="1393825" cy="93345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dirty="0"/>
          </a:p>
          <a:p>
            <a:pPr algn="ctr" fontAlgn="auto">
              <a:spcBef>
                <a:spcPts val="0"/>
              </a:spcBef>
              <a:spcAft>
                <a:spcPts val="0"/>
              </a:spcAft>
              <a:defRPr/>
            </a:pPr>
            <a:endParaRPr lang="de-DE" dirty="0"/>
          </a:p>
          <a:p>
            <a:pPr algn="ctr" fontAlgn="auto">
              <a:spcBef>
                <a:spcPts val="0"/>
              </a:spcBef>
              <a:spcAft>
                <a:spcPts val="0"/>
              </a:spcAft>
              <a:defRPr/>
            </a:pPr>
            <a:r>
              <a:rPr lang="de-DE" dirty="0"/>
              <a:t>Name Zyklus-Jahr</a:t>
            </a:r>
          </a:p>
          <a:p>
            <a:pPr algn="ctr" fontAlgn="auto">
              <a:spcBef>
                <a:spcPts val="0"/>
              </a:spcBef>
              <a:spcAft>
                <a:spcPts val="0"/>
              </a:spcAft>
              <a:defRPr/>
            </a:pPr>
            <a:r>
              <a:rPr lang="de-DE" dirty="0"/>
              <a:t/>
            </a:r>
            <a:br>
              <a:rPr lang="de-DE" dirty="0"/>
            </a:br>
            <a:endParaRPr lang="de-DE" dirty="0"/>
          </a:p>
        </p:txBody>
      </p:sp>
      <p:sp>
        <p:nvSpPr>
          <p:cNvPr id="16" name="Pfeil nach rechts 15"/>
          <p:cNvSpPr/>
          <p:nvPr/>
        </p:nvSpPr>
        <p:spPr>
          <a:xfrm>
            <a:off x="1714500" y="1643063"/>
            <a:ext cx="500063" cy="21431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7" name="Nach oben gekrümmter Pfeil 16"/>
          <p:cNvSpPr/>
          <p:nvPr/>
        </p:nvSpPr>
        <p:spPr>
          <a:xfrm rot="5400000">
            <a:off x="1550194" y="2321719"/>
            <a:ext cx="1079500" cy="64293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schemeClr val="tx1"/>
              </a:solidFill>
            </a:endParaRPr>
          </a:p>
        </p:txBody>
      </p:sp>
      <p:sp>
        <p:nvSpPr>
          <p:cNvPr id="19" name="Textfeld 18"/>
          <p:cNvSpPr txBox="1">
            <a:spLocks noChangeArrowheads="1"/>
          </p:cNvSpPr>
          <p:nvPr/>
        </p:nvSpPr>
        <p:spPr bwMode="auto">
          <a:xfrm>
            <a:off x="2411413" y="2206823"/>
            <a:ext cx="4454525" cy="646113"/>
          </a:xfrm>
          <a:prstGeom prst="rect">
            <a:avLst/>
          </a:prstGeom>
          <a:noFill/>
          <a:ln w="9525">
            <a:noFill/>
            <a:miter lim="800000"/>
            <a:headEnd/>
            <a:tailEnd/>
          </a:ln>
        </p:spPr>
        <p:txBody>
          <a:bodyPr>
            <a:spAutoFit/>
          </a:bodyPr>
          <a:lstStyle/>
          <a:p>
            <a:r>
              <a:rPr lang="de-DE" dirty="0">
                <a:latin typeface="Calibri" pitchFamily="34" charset="0"/>
              </a:rPr>
              <a:t>Verbindung zwischen den Lebenssträngen und durch die Lebensphasen (alle Elemente):</a:t>
            </a:r>
          </a:p>
        </p:txBody>
      </p:sp>
      <p:sp>
        <p:nvSpPr>
          <p:cNvPr id="21" name="Pfeil nach rechts 20"/>
          <p:cNvSpPr/>
          <p:nvPr/>
        </p:nvSpPr>
        <p:spPr>
          <a:xfrm>
            <a:off x="2357438" y="3141663"/>
            <a:ext cx="5357812" cy="785812"/>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1600" dirty="0">
              <a:solidFill>
                <a:schemeClr val="tx1"/>
              </a:solidFill>
            </a:endParaRPr>
          </a:p>
          <a:p>
            <a:pPr fontAlgn="auto">
              <a:spcBef>
                <a:spcPts val="0"/>
              </a:spcBef>
              <a:spcAft>
                <a:spcPts val="0"/>
              </a:spcAft>
              <a:defRPr/>
            </a:pPr>
            <a:r>
              <a:rPr lang="de-DE" sz="1600" b="1" dirty="0">
                <a:solidFill>
                  <a:schemeClr val="tx1"/>
                </a:solidFill>
              </a:rPr>
              <a:t>   Lebensstrang-</a:t>
            </a:r>
            <a:r>
              <a:rPr lang="de-DE" sz="1600" b="1" dirty="0" smtClean="0">
                <a:solidFill>
                  <a:schemeClr val="tx1"/>
                </a:solidFill>
              </a:rPr>
              <a:t>Analyse,  </a:t>
            </a:r>
            <a:r>
              <a:rPr lang="de-DE" sz="1600" b="1" dirty="0">
                <a:solidFill>
                  <a:schemeClr val="tx1"/>
                </a:solidFill>
              </a:rPr>
              <a:t>z.B. </a:t>
            </a:r>
            <a:r>
              <a:rPr lang="de-DE" sz="1600" b="1" dirty="0" smtClean="0">
                <a:solidFill>
                  <a:schemeClr val="tx1"/>
                </a:solidFill>
              </a:rPr>
              <a:t>Berufsbiografie</a:t>
            </a:r>
            <a:endParaRPr lang="de-DE" sz="1600" b="1" dirty="0">
              <a:solidFill>
                <a:schemeClr val="tx1"/>
              </a:solidFill>
            </a:endParaRPr>
          </a:p>
          <a:p>
            <a:pPr algn="ctr" fontAlgn="auto">
              <a:spcBef>
                <a:spcPts val="0"/>
              </a:spcBef>
              <a:spcAft>
                <a:spcPts val="0"/>
              </a:spcAft>
              <a:defRPr/>
            </a:pPr>
            <a:endParaRPr lang="de-DE" sz="1600" dirty="0"/>
          </a:p>
        </p:txBody>
      </p:sp>
      <p:sp>
        <p:nvSpPr>
          <p:cNvPr id="20" name="Diagonal liegende Ecken des Rechtecks abrunden 19"/>
          <p:cNvSpPr/>
          <p:nvPr/>
        </p:nvSpPr>
        <p:spPr>
          <a:xfrm>
            <a:off x="5724525" y="3722688"/>
            <a:ext cx="1571625" cy="785812"/>
          </a:xfrm>
          <a:prstGeom prst="round2Diag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dirty="0"/>
              <a:t>Kompetenz-</a:t>
            </a:r>
            <a:r>
              <a:rPr lang="de-DE" dirty="0" err="1"/>
              <a:t>analyse</a:t>
            </a:r>
            <a:endParaRPr lang="de-DE" dirty="0"/>
          </a:p>
        </p:txBody>
      </p:sp>
      <p:sp>
        <p:nvSpPr>
          <p:cNvPr id="22" name="Diagonal liegende Ecken des Rechtecks abrunden 21"/>
          <p:cNvSpPr/>
          <p:nvPr/>
        </p:nvSpPr>
        <p:spPr>
          <a:xfrm>
            <a:off x="6024563" y="4365625"/>
            <a:ext cx="1571625" cy="504825"/>
          </a:xfrm>
          <a:prstGeom prst="round2Diag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dirty="0"/>
          </a:p>
          <a:p>
            <a:pPr algn="ctr" fontAlgn="auto">
              <a:spcBef>
                <a:spcPts val="0"/>
              </a:spcBef>
              <a:spcAft>
                <a:spcPts val="0"/>
              </a:spcAft>
              <a:defRPr/>
            </a:pPr>
            <a:r>
              <a:rPr lang="de-DE" dirty="0"/>
              <a:t>Werte</a:t>
            </a:r>
            <a:br>
              <a:rPr lang="de-DE" dirty="0"/>
            </a:br>
            <a:endParaRPr lang="de-DE" dirty="0"/>
          </a:p>
        </p:txBody>
      </p:sp>
      <p:sp>
        <p:nvSpPr>
          <p:cNvPr id="23" name="Diagonal liegende Ecken des Rechtecks abrunden 22"/>
          <p:cNvSpPr/>
          <p:nvPr/>
        </p:nvSpPr>
        <p:spPr>
          <a:xfrm>
            <a:off x="6300788" y="5445224"/>
            <a:ext cx="1571625" cy="693737"/>
          </a:xfrm>
          <a:prstGeom prst="round2DiagRect">
            <a:avLst/>
          </a:prstGeom>
          <a:solidFill>
            <a:srgbClr val="0070C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sz="1600" dirty="0"/>
              <a:t>Motivatoren/ Persönlichkeit</a:t>
            </a:r>
          </a:p>
        </p:txBody>
      </p:sp>
      <p:sp>
        <p:nvSpPr>
          <p:cNvPr id="25" name="Nach oben gekrümmter Pfeil 24"/>
          <p:cNvSpPr/>
          <p:nvPr/>
        </p:nvSpPr>
        <p:spPr>
          <a:xfrm>
            <a:off x="3026346" y="5732463"/>
            <a:ext cx="1617662" cy="4810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chemeClr val="tx1"/>
              </a:solidFill>
            </a:endParaRPr>
          </a:p>
        </p:txBody>
      </p:sp>
      <p:sp>
        <p:nvSpPr>
          <p:cNvPr id="27" name="Textfeld 26"/>
          <p:cNvSpPr txBox="1">
            <a:spLocks noChangeArrowheads="1"/>
          </p:cNvSpPr>
          <p:nvPr/>
        </p:nvSpPr>
        <p:spPr bwMode="auto">
          <a:xfrm>
            <a:off x="2411413" y="5661025"/>
            <a:ext cx="5832475" cy="615553"/>
          </a:xfrm>
          <a:prstGeom prst="rect">
            <a:avLst/>
          </a:prstGeom>
          <a:noFill/>
          <a:ln w="9525">
            <a:noFill/>
            <a:miter lim="800000"/>
            <a:headEnd/>
            <a:tailEnd/>
          </a:ln>
        </p:spPr>
        <p:txBody>
          <a:bodyPr>
            <a:spAutoFit/>
          </a:bodyPr>
          <a:lstStyle/>
          <a:p>
            <a:pPr algn="ctr" fontAlgn="auto">
              <a:spcBef>
                <a:spcPts val="0"/>
              </a:spcBef>
              <a:spcAft>
                <a:spcPts val="0"/>
              </a:spcAft>
              <a:defRPr/>
            </a:pPr>
            <a:endParaRPr lang="de-DE" dirty="0"/>
          </a:p>
          <a:p>
            <a:pPr fontAlgn="auto">
              <a:spcBef>
                <a:spcPts val="0"/>
              </a:spcBef>
              <a:spcAft>
                <a:spcPts val="0"/>
              </a:spcAft>
              <a:defRPr/>
            </a:pPr>
            <a:r>
              <a:rPr lang="de-DE" sz="1600" b="1" dirty="0">
                <a:latin typeface="+mn-lt"/>
                <a:cs typeface="+mn-cs"/>
              </a:rPr>
              <a:t>Lebensthemen  im historischen Kontext</a:t>
            </a:r>
          </a:p>
        </p:txBody>
      </p:sp>
      <p:sp>
        <p:nvSpPr>
          <p:cNvPr id="2160" name="Textfeld 27"/>
          <p:cNvSpPr txBox="1">
            <a:spLocks noChangeArrowheads="1"/>
          </p:cNvSpPr>
          <p:nvPr/>
        </p:nvSpPr>
        <p:spPr bwMode="auto">
          <a:xfrm>
            <a:off x="2123728" y="6381328"/>
            <a:ext cx="4735512" cy="800219"/>
          </a:xfrm>
          <a:prstGeom prst="rect">
            <a:avLst/>
          </a:prstGeom>
          <a:noFill/>
          <a:ln w="9525">
            <a:noFill/>
            <a:miter lim="800000"/>
            <a:headEnd/>
            <a:tailEnd/>
          </a:ln>
        </p:spPr>
        <p:txBody>
          <a:bodyPr>
            <a:spAutoFit/>
          </a:bodyPr>
          <a:lstStyle/>
          <a:p>
            <a:r>
              <a:rPr lang="de-DE" sz="1400" dirty="0">
                <a:latin typeface="Calibri" pitchFamily="34" charset="0"/>
              </a:rPr>
              <a:t>Kairos-Biografie-Coaching – die KBC-Methode</a:t>
            </a:r>
            <a:r>
              <a:rPr lang="de-DE" sz="1400" dirty="0" smtClean="0">
                <a:latin typeface="Calibri" pitchFamily="34" charset="0"/>
              </a:rPr>
              <a:t>©</a:t>
            </a:r>
            <a:br>
              <a:rPr lang="de-DE" sz="1400" dirty="0" smtClean="0">
                <a:latin typeface="Calibri" pitchFamily="34" charset="0"/>
              </a:rPr>
            </a:br>
            <a:r>
              <a:rPr lang="de-DE" sz="1400" dirty="0" smtClean="0">
                <a:latin typeface="Calibri" pitchFamily="34" charset="0"/>
              </a:rPr>
              <a:t>Quellen: siehe Literaturangaben</a:t>
            </a:r>
            <a:endParaRPr lang="de-DE" sz="1400" dirty="0">
              <a:latin typeface="Calibri" pitchFamily="34" charset="0"/>
            </a:endParaRPr>
          </a:p>
          <a:p>
            <a:endParaRPr lang="de-DE" dirty="0"/>
          </a:p>
        </p:txBody>
      </p:sp>
      <p:grpSp>
        <p:nvGrpSpPr>
          <p:cNvPr id="2" name="Gruppieren 27"/>
          <p:cNvGrpSpPr>
            <a:grpSpLocks/>
          </p:cNvGrpSpPr>
          <p:nvPr/>
        </p:nvGrpSpPr>
        <p:grpSpPr bwMode="auto">
          <a:xfrm>
            <a:off x="7574929" y="1011238"/>
            <a:ext cx="525463" cy="401637"/>
            <a:chOff x="8190458" y="506413"/>
            <a:chExt cx="524946" cy="401637"/>
          </a:xfrm>
        </p:grpSpPr>
        <p:sp>
          <p:nvSpPr>
            <p:cNvPr id="24" name="Ellipse 23"/>
            <p:cNvSpPr/>
            <p:nvPr/>
          </p:nvSpPr>
          <p:spPr>
            <a:xfrm>
              <a:off x="8190458" y="506413"/>
              <a:ext cx="421860" cy="40163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187" name="Textfeld 25"/>
            <p:cNvSpPr txBox="1">
              <a:spLocks noChangeArrowheads="1"/>
            </p:cNvSpPr>
            <p:nvPr/>
          </p:nvSpPr>
          <p:spPr bwMode="auto">
            <a:xfrm>
              <a:off x="8211348" y="538718"/>
              <a:ext cx="504056" cy="369332"/>
            </a:xfrm>
            <a:prstGeom prst="rect">
              <a:avLst/>
            </a:prstGeom>
            <a:noFill/>
            <a:ln w="9525">
              <a:noFill/>
              <a:miter lim="800000"/>
              <a:headEnd/>
              <a:tailEnd/>
            </a:ln>
          </p:spPr>
          <p:txBody>
            <a:bodyPr>
              <a:spAutoFit/>
            </a:bodyPr>
            <a:lstStyle/>
            <a:p>
              <a:r>
                <a:rPr lang="de-DE"/>
                <a:t>1</a:t>
              </a:r>
            </a:p>
          </p:txBody>
        </p:sp>
      </p:grpSp>
      <p:grpSp>
        <p:nvGrpSpPr>
          <p:cNvPr id="3" name="Gruppieren 28"/>
          <p:cNvGrpSpPr>
            <a:grpSpLocks/>
          </p:cNvGrpSpPr>
          <p:nvPr/>
        </p:nvGrpSpPr>
        <p:grpSpPr bwMode="auto">
          <a:xfrm>
            <a:off x="2103438" y="3314700"/>
            <a:ext cx="523875" cy="401638"/>
            <a:chOff x="8190458" y="506413"/>
            <a:chExt cx="524946" cy="401637"/>
          </a:xfrm>
        </p:grpSpPr>
        <p:sp>
          <p:nvSpPr>
            <p:cNvPr id="30" name="Ellipse 29"/>
            <p:cNvSpPr/>
            <p:nvPr/>
          </p:nvSpPr>
          <p:spPr>
            <a:xfrm>
              <a:off x="8190458" y="506413"/>
              <a:ext cx="421547" cy="40163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185" name="Textfeld 30"/>
            <p:cNvSpPr txBox="1">
              <a:spLocks noChangeArrowheads="1"/>
            </p:cNvSpPr>
            <p:nvPr/>
          </p:nvSpPr>
          <p:spPr bwMode="auto">
            <a:xfrm>
              <a:off x="8211348" y="538718"/>
              <a:ext cx="504056" cy="369332"/>
            </a:xfrm>
            <a:prstGeom prst="rect">
              <a:avLst/>
            </a:prstGeom>
            <a:noFill/>
            <a:ln w="9525">
              <a:noFill/>
              <a:miter lim="800000"/>
              <a:headEnd/>
              <a:tailEnd/>
            </a:ln>
          </p:spPr>
          <p:txBody>
            <a:bodyPr>
              <a:spAutoFit/>
            </a:bodyPr>
            <a:lstStyle/>
            <a:p>
              <a:r>
                <a:rPr lang="de-DE"/>
                <a:t>2</a:t>
              </a:r>
            </a:p>
          </p:txBody>
        </p:sp>
      </p:grpSp>
      <p:grpSp>
        <p:nvGrpSpPr>
          <p:cNvPr id="4" name="Gruppieren 31"/>
          <p:cNvGrpSpPr>
            <a:grpSpLocks/>
          </p:cNvGrpSpPr>
          <p:nvPr/>
        </p:nvGrpSpPr>
        <p:grpSpPr bwMode="auto">
          <a:xfrm>
            <a:off x="3059113" y="4035425"/>
            <a:ext cx="525462" cy="401638"/>
            <a:chOff x="8190458" y="506413"/>
            <a:chExt cx="524946" cy="401637"/>
          </a:xfrm>
        </p:grpSpPr>
        <p:sp>
          <p:nvSpPr>
            <p:cNvPr id="33" name="Ellipse 32"/>
            <p:cNvSpPr/>
            <p:nvPr/>
          </p:nvSpPr>
          <p:spPr>
            <a:xfrm>
              <a:off x="8190458" y="506413"/>
              <a:ext cx="421860" cy="40163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183" name="Textfeld 33"/>
            <p:cNvSpPr txBox="1">
              <a:spLocks noChangeArrowheads="1"/>
            </p:cNvSpPr>
            <p:nvPr/>
          </p:nvSpPr>
          <p:spPr bwMode="auto">
            <a:xfrm>
              <a:off x="8211348" y="538718"/>
              <a:ext cx="504056" cy="369332"/>
            </a:xfrm>
            <a:prstGeom prst="rect">
              <a:avLst/>
            </a:prstGeom>
            <a:noFill/>
            <a:ln w="9525">
              <a:noFill/>
              <a:miter lim="800000"/>
              <a:headEnd/>
              <a:tailEnd/>
            </a:ln>
          </p:spPr>
          <p:txBody>
            <a:bodyPr>
              <a:spAutoFit/>
            </a:bodyPr>
            <a:lstStyle/>
            <a:p>
              <a:r>
                <a:rPr lang="de-DE"/>
                <a:t>3</a:t>
              </a:r>
            </a:p>
          </p:txBody>
        </p:sp>
      </p:grpSp>
      <p:grpSp>
        <p:nvGrpSpPr>
          <p:cNvPr id="5" name="Gruppieren 34"/>
          <p:cNvGrpSpPr>
            <a:grpSpLocks/>
          </p:cNvGrpSpPr>
          <p:nvPr/>
        </p:nvGrpSpPr>
        <p:grpSpPr bwMode="auto">
          <a:xfrm>
            <a:off x="5487988" y="3716338"/>
            <a:ext cx="523875" cy="401637"/>
            <a:chOff x="8190458" y="506413"/>
            <a:chExt cx="524946" cy="401637"/>
          </a:xfrm>
        </p:grpSpPr>
        <p:sp>
          <p:nvSpPr>
            <p:cNvPr id="36" name="Ellipse 35"/>
            <p:cNvSpPr/>
            <p:nvPr/>
          </p:nvSpPr>
          <p:spPr>
            <a:xfrm>
              <a:off x="8190458" y="506413"/>
              <a:ext cx="421547" cy="40163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181" name="Textfeld 36"/>
            <p:cNvSpPr txBox="1">
              <a:spLocks noChangeArrowheads="1"/>
            </p:cNvSpPr>
            <p:nvPr/>
          </p:nvSpPr>
          <p:spPr bwMode="auto">
            <a:xfrm>
              <a:off x="8211348" y="538718"/>
              <a:ext cx="504056" cy="369332"/>
            </a:xfrm>
            <a:prstGeom prst="rect">
              <a:avLst/>
            </a:prstGeom>
            <a:noFill/>
            <a:ln w="9525">
              <a:noFill/>
              <a:miter lim="800000"/>
              <a:headEnd/>
              <a:tailEnd/>
            </a:ln>
          </p:spPr>
          <p:txBody>
            <a:bodyPr>
              <a:spAutoFit/>
            </a:bodyPr>
            <a:lstStyle/>
            <a:p>
              <a:r>
                <a:rPr lang="de-DE"/>
                <a:t>4</a:t>
              </a:r>
            </a:p>
          </p:txBody>
        </p:sp>
      </p:grpSp>
      <p:grpSp>
        <p:nvGrpSpPr>
          <p:cNvPr id="11" name="Gruppieren 37"/>
          <p:cNvGrpSpPr>
            <a:grpSpLocks/>
          </p:cNvGrpSpPr>
          <p:nvPr/>
        </p:nvGrpSpPr>
        <p:grpSpPr bwMode="auto">
          <a:xfrm>
            <a:off x="5703888" y="4467225"/>
            <a:ext cx="523875" cy="401638"/>
            <a:chOff x="8190458" y="506413"/>
            <a:chExt cx="524946" cy="401637"/>
          </a:xfrm>
        </p:grpSpPr>
        <p:sp>
          <p:nvSpPr>
            <p:cNvPr id="39" name="Ellipse 38"/>
            <p:cNvSpPr/>
            <p:nvPr/>
          </p:nvSpPr>
          <p:spPr>
            <a:xfrm>
              <a:off x="8190458" y="506413"/>
              <a:ext cx="421547" cy="40163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179" name="Textfeld 39"/>
            <p:cNvSpPr txBox="1">
              <a:spLocks noChangeArrowheads="1"/>
            </p:cNvSpPr>
            <p:nvPr/>
          </p:nvSpPr>
          <p:spPr bwMode="auto">
            <a:xfrm>
              <a:off x="8211348" y="538718"/>
              <a:ext cx="504056" cy="369332"/>
            </a:xfrm>
            <a:prstGeom prst="rect">
              <a:avLst/>
            </a:prstGeom>
            <a:noFill/>
            <a:ln w="9525">
              <a:noFill/>
              <a:miter lim="800000"/>
              <a:headEnd/>
              <a:tailEnd/>
            </a:ln>
          </p:spPr>
          <p:txBody>
            <a:bodyPr>
              <a:spAutoFit/>
            </a:bodyPr>
            <a:lstStyle/>
            <a:p>
              <a:r>
                <a:rPr lang="de-DE"/>
                <a:t>5</a:t>
              </a:r>
            </a:p>
          </p:txBody>
        </p:sp>
      </p:grpSp>
      <p:grpSp>
        <p:nvGrpSpPr>
          <p:cNvPr id="12" name="Gruppieren 43"/>
          <p:cNvGrpSpPr>
            <a:grpSpLocks/>
          </p:cNvGrpSpPr>
          <p:nvPr/>
        </p:nvGrpSpPr>
        <p:grpSpPr bwMode="auto">
          <a:xfrm>
            <a:off x="8532813" y="1916113"/>
            <a:ext cx="523875" cy="401637"/>
            <a:chOff x="8190458" y="506413"/>
            <a:chExt cx="524946" cy="401637"/>
          </a:xfrm>
        </p:grpSpPr>
        <p:sp>
          <p:nvSpPr>
            <p:cNvPr id="45" name="Ellipse 44"/>
            <p:cNvSpPr/>
            <p:nvPr/>
          </p:nvSpPr>
          <p:spPr>
            <a:xfrm>
              <a:off x="8190458" y="506413"/>
              <a:ext cx="421547" cy="40163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175" name="Textfeld 45"/>
            <p:cNvSpPr txBox="1">
              <a:spLocks noChangeArrowheads="1"/>
            </p:cNvSpPr>
            <p:nvPr/>
          </p:nvSpPr>
          <p:spPr bwMode="auto">
            <a:xfrm>
              <a:off x="8211348" y="538718"/>
              <a:ext cx="504056" cy="369332"/>
            </a:xfrm>
            <a:prstGeom prst="rect">
              <a:avLst/>
            </a:prstGeom>
            <a:noFill/>
            <a:ln w="9525">
              <a:noFill/>
              <a:miter lim="800000"/>
              <a:headEnd/>
              <a:tailEnd/>
            </a:ln>
          </p:spPr>
          <p:txBody>
            <a:bodyPr>
              <a:spAutoFit/>
            </a:bodyPr>
            <a:lstStyle/>
            <a:p>
              <a:r>
                <a:rPr lang="de-DE"/>
                <a:t>7</a:t>
              </a:r>
            </a:p>
          </p:txBody>
        </p:sp>
      </p:grpSp>
      <p:grpSp>
        <p:nvGrpSpPr>
          <p:cNvPr id="13" name="Gruppieren 46"/>
          <p:cNvGrpSpPr>
            <a:grpSpLocks/>
          </p:cNvGrpSpPr>
          <p:nvPr/>
        </p:nvGrpSpPr>
        <p:grpSpPr bwMode="auto">
          <a:xfrm>
            <a:off x="1505744" y="333375"/>
            <a:ext cx="525462" cy="401638"/>
            <a:chOff x="8190458" y="506413"/>
            <a:chExt cx="524946" cy="401637"/>
          </a:xfrm>
        </p:grpSpPr>
        <p:sp>
          <p:nvSpPr>
            <p:cNvPr id="48" name="Ellipse 47"/>
            <p:cNvSpPr/>
            <p:nvPr/>
          </p:nvSpPr>
          <p:spPr>
            <a:xfrm>
              <a:off x="8190458" y="506413"/>
              <a:ext cx="421860" cy="40163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173" name="Textfeld 48"/>
            <p:cNvSpPr txBox="1">
              <a:spLocks noChangeArrowheads="1"/>
            </p:cNvSpPr>
            <p:nvPr/>
          </p:nvSpPr>
          <p:spPr bwMode="auto">
            <a:xfrm>
              <a:off x="8211348" y="538718"/>
              <a:ext cx="504056" cy="369332"/>
            </a:xfrm>
            <a:prstGeom prst="rect">
              <a:avLst/>
            </a:prstGeom>
            <a:noFill/>
            <a:ln w="9525">
              <a:noFill/>
              <a:miter lim="800000"/>
              <a:headEnd/>
              <a:tailEnd/>
            </a:ln>
          </p:spPr>
          <p:txBody>
            <a:bodyPr>
              <a:spAutoFit/>
            </a:bodyPr>
            <a:lstStyle/>
            <a:p>
              <a:r>
                <a:rPr lang="de-DE"/>
                <a:t>7</a:t>
              </a:r>
            </a:p>
          </p:txBody>
        </p:sp>
      </p:grpSp>
      <p:grpSp>
        <p:nvGrpSpPr>
          <p:cNvPr id="26" name="Gruppieren 49"/>
          <p:cNvGrpSpPr>
            <a:grpSpLocks/>
          </p:cNvGrpSpPr>
          <p:nvPr/>
        </p:nvGrpSpPr>
        <p:grpSpPr bwMode="auto">
          <a:xfrm>
            <a:off x="7342188" y="2781300"/>
            <a:ext cx="1046162" cy="431800"/>
            <a:chOff x="8139340" y="506413"/>
            <a:chExt cx="1046390" cy="432048"/>
          </a:xfrm>
        </p:grpSpPr>
        <p:sp>
          <p:nvSpPr>
            <p:cNvPr id="51" name="Ellipse 50"/>
            <p:cNvSpPr/>
            <p:nvPr/>
          </p:nvSpPr>
          <p:spPr>
            <a:xfrm>
              <a:off x="8190151" y="506413"/>
              <a:ext cx="422367" cy="401869"/>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171" name="Textfeld 51"/>
            <p:cNvSpPr txBox="1">
              <a:spLocks noChangeArrowheads="1"/>
            </p:cNvSpPr>
            <p:nvPr/>
          </p:nvSpPr>
          <p:spPr bwMode="auto">
            <a:xfrm>
              <a:off x="8139340" y="569129"/>
              <a:ext cx="1046390" cy="369332"/>
            </a:xfrm>
            <a:prstGeom prst="rect">
              <a:avLst/>
            </a:prstGeom>
            <a:noFill/>
            <a:ln w="9525">
              <a:noFill/>
              <a:miter lim="800000"/>
              <a:headEnd/>
              <a:tailEnd/>
            </a:ln>
          </p:spPr>
          <p:txBody>
            <a:bodyPr>
              <a:spAutoFit/>
            </a:bodyPr>
            <a:lstStyle/>
            <a:p>
              <a:r>
                <a:rPr lang="de-DE"/>
                <a:t>1-7</a:t>
              </a:r>
            </a:p>
          </p:txBody>
        </p:sp>
      </p:grpSp>
      <p:sp>
        <p:nvSpPr>
          <p:cNvPr id="18" name="Diagonal liegende Ecken des Rechtecks abrunden 17"/>
          <p:cNvSpPr/>
          <p:nvPr/>
        </p:nvSpPr>
        <p:spPr>
          <a:xfrm>
            <a:off x="6156325" y="4797425"/>
            <a:ext cx="1571625" cy="785813"/>
          </a:xfrm>
          <a:prstGeom prst="round2Diag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dirty="0"/>
              <a:t>Charakter-stärken (VIA)</a:t>
            </a:r>
          </a:p>
        </p:txBody>
      </p:sp>
      <p:grpSp>
        <p:nvGrpSpPr>
          <p:cNvPr id="28" name="Gruppieren 40"/>
          <p:cNvGrpSpPr>
            <a:grpSpLocks/>
          </p:cNvGrpSpPr>
          <p:nvPr/>
        </p:nvGrpSpPr>
        <p:grpSpPr bwMode="auto">
          <a:xfrm>
            <a:off x="5796136" y="4971578"/>
            <a:ext cx="525460" cy="401638"/>
            <a:chOff x="8190458" y="506413"/>
            <a:chExt cx="524944" cy="401637"/>
          </a:xfrm>
        </p:grpSpPr>
        <p:sp>
          <p:nvSpPr>
            <p:cNvPr id="42" name="Ellipse 41"/>
            <p:cNvSpPr/>
            <p:nvPr/>
          </p:nvSpPr>
          <p:spPr>
            <a:xfrm>
              <a:off x="8190458" y="506413"/>
              <a:ext cx="421860" cy="401637"/>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177" name="Textfeld 42"/>
            <p:cNvSpPr txBox="1">
              <a:spLocks noChangeArrowheads="1"/>
            </p:cNvSpPr>
            <p:nvPr/>
          </p:nvSpPr>
          <p:spPr bwMode="auto">
            <a:xfrm>
              <a:off x="8211347" y="538718"/>
              <a:ext cx="504055" cy="369332"/>
            </a:xfrm>
            <a:prstGeom prst="rect">
              <a:avLst/>
            </a:prstGeom>
            <a:noFill/>
            <a:ln w="9525">
              <a:noFill/>
              <a:miter lim="800000"/>
              <a:headEnd/>
              <a:tailEnd/>
            </a:ln>
          </p:spPr>
          <p:txBody>
            <a:bodyPr>
              <a:spAutoFit/>
            </a:bodyPr>
            <a:lstStyle/>
            <a:p>
              <a:r>
                <a:rPr lang="de-DE" dirty="0"/>
                <a:t>6</a:t>
              </a:r>
            </a:p>
          </p:txBody>
        </p:sp>
      </p:grpSp>
      <p:sp>
        <p:nvSpPr>
          <p:cNvPr id="49" name="&quot;Nein&quot;-Symbol 48"/>
          <p:cNvSpPr/>
          <p:nvPr/>
        </p:nvSpPr>
        <p:spPr>
          <a:xfrm>
            <a:off x="2987824" y="4941168"/>
            <a:ext cx="792088" cy="72008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0000"/>
              </a:solidFill>
            </a:endParaRPr>
          </a:p>
        </p:txBody>
      </p:sp>
      <p:sp>
        <p:nvSpPr>
          <p:cNvPr id="50" name="Textfeld 49"/>
          <p:cNvSpPr txBox="1"/>
          <p:nvPr/>
        </p:nvSpPr>
        <p:spPr>
          <a:xfrm>
            <a:off x="1691680" y="4869160"/>
            <a:ext cx="1440160" cy="923330"/>
          </a:xfrm>
          <a:prstGeom prst="rect">
            <a:avLst/>
          </a:prstGeom>
          <a:noFill/>
        </p:spPr>
        <p:txBody>
          <a:bodyPr wrap="square" rtlCol="0">
            <a:spAutoFit/>
          </a:bodyPr>
          <a:lstStyle/>
          <a:p>
            <a:r>
              <a:rPr lang="de-DE" dirty="0" smtClean="0">
                <a:solidFill>
                  <a:srgbClr val="FF0000"/>
                </a:solidFill>
              </a:rPr>
              <a:t>Blockaden</a:t>
            </a:r>
            <a:br>
              <a:rPr lang="de-DE" dirty="0" smtClean="0">
                <a:solidFill>
                  <a:srgbClr val="FF0000"/>
                </a:solidFill>
              </a:rPr>
            </a:br>
            <a:r>
              <a:rPr lang="de-DE" dirty="0" smtClean="0">
                <a:solidFill>
                  <a:srgbClr val="FF0000"/>
                </a:solidFill>
              </a:rPr>
              <a:t>Hindernisse</a:t>
            </a:r>
            <a:br>
              <a:rPr lang="de-DE" dirty="0" smtClean="0">
                <a:solidFill>
                  <a:srgbClr val="FF0000"/>
                </a:solidFill>
              </a:rPr>
            </a:br>
            <a:r>
              <a:rPr lang="de-DE" dirty="0" smtClean="0">
                <a:solidFill>
                  <a:srgbClr val="FF0000"/>
                </a:solidFill>
              </a:rPr>
              <a:t>Konzepte </a:t>
            </a:r>
            <a:endParaRPr lang="de-DE" dirty="0">
              <a:solidFill>
                <a:srgbClr val="FF0000"/>
              </a:solidFill>
            </a:endParaRPr>
          </a:p>
        </p:txBody>
      </p:sp>
      <p:sp>
        <p:nvSpPr>
          <p:cNvPr id="52" name="Nach oben gekrümmter Pfeil 51"/>
          <p:cNvSpPr/>
          <p:nvPr/>
        </p:nvSpPr>
        <p:spPr>
          <a:xfrm rot="16605792">
            <a:off x="4682027" y="3931750"/>
            <a:ext cx="1228978" cy="73333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schemeClr val="tx1"/>
              </a:solidFill>
            </a:endParaRPr>
          </a:p>
        </p:txBody>
      </p:sp>
      <p:sp>
        <p:nvSpPr>
          <p:cNvPr id="53" name="Nach oben gekrümmter Pfeil 52"/>
          <p:cNvSpPr/>
          <p:nvPr/>
        </p:nvSpPr>
        <p:spPr>
          <a:xfrm rot="5400000">
            <a:off x="2486645" y="3935313"/>
            <a:ext cx="1079500" cy="64293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schemeClr val="tx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down)">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down)">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blinds(horizontal)">
                                      <p:cBhvr>
                                        <p:cTn id="21" dur="5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down)">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49"/>
                                        </p:tgtEl>
                                        <p:attrNameLst>
                                          <p:attrName>style.visibility</p:attrName>
                                        </p:attrNameLst>
                                      </p:cBhvr>
                                      <p:to>
                                        <p:strVal val="visible"/>
                                      </p:to>
                                    </p:set>
                                    <p:animEffect transition="in" filter="blinds(horizontal)">
                                      <p:cBhvr>
                                        <p:cTn id="36" dur="500"/>
                                        <p:tgtEl>
                                          <p:spTgt spid="49"/>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additive="base">
                                        <p:cTn id="41" dur="500" fill="hold"/>
                                        <p:tgtEl>
                                          <p:spTgt spid="50"/>
                                        </p:tgtEl>
                                        <p:attrNameLst>
                                          <p:attrName>ppt_x</p:attrName>
                                        </p:attrNameLst>
                                      </p:cBhvr>
                                      <p:tavLst>
                                        <p:tav tm="0">
                                          <p:val>
                                            <p:strVal val="0-#ppt_w/2"/>
                                          </p:val>
                                        </p:tav>
                                        <p:tav tm="100000">
                                          <p:val>
                                            <p:strVal val="#ppt_x"/>
                                          </p:val>
                                        </p:tav>
                                      </p:tavLst>
                                    </p:anim>
                                    <p:anim calcmode="lin" valueType="num">
                                      <p:cBhvr additive="base">
                                        <p:cTn id="42" dur="500" fill="hold"/>
                                        <p:tgtEl>
                                          <p:spTgt spid="50"/>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ipe(down)">
                                      <p:cBhvr>
                                        <p:cTn id="47" dur="5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blinds(horizontal)">
                                      <p:cBhvr>
                                        <p:cTn id="52" dur="5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wipe(down)">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wipe(down)">
                                      <p:cBhvr>
                                        <p:cTn id="62" dur="5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down)">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wipe(down)">
                                      <p:cBhvr>
                                        <p:cTn id="72" dur="500"/>
                                        <p:tgtEl>
                                          <p:spTgt spid="23"/>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7"/>
                                        </p:tgtEl>
                                        <p:attrNameLst>
                                          <p:attrName>style.visibility</p:attrName>
                                        </p:attrNameLst>
                                      </p:cBhvr>
                                      <p:to>
                                        <p:strVal val="visible"/>
                                      </p:to>
                                    </p:set>
                                    <p:animEffect transition="in" filter="blinds(horizontal)">
                                      <p:cBhvr>
                                        <p:cTn id="77" dur="500"/>
                                        <p:tgtEl>
                                          <p:spTgt spid="7"/>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15"/>
                                        </p:tgtEl>
                                        <p:attrNameLst>
                                          <p:attrName>style.visibility</p:attrName>
                                        </p:attrNameLst>
                                      </p:cBhvr>
                                      <p:to>
                                        <p:strVal val="visible"/>
                                      </p:to>
                                    </p:set>
                                    <p:animEffect transition="in" filter="blinds(horizontal)">
                                      <p:cBhvr>
                                        <p:cTn id="82" dur="500"/>
                                        <p:tgtEl>
                                          <p:spTgt spid="15"/>
                                        </p:tgtEl>
                                      </p:cBhvr>
                                    </p:animEffec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8"/>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52"/>
                                        </p:tgtEl>
                                        <p:attrNameLst>
                                          <p:attrName>style.visibility</p:attrName>
                                        </p:attrNameLst>
                                      </p:cBhvr>
                                      <p:to>
                                        <p:strVal val="visible"/>
                                      </p:to>
                                    </p:set>
                                    <p:animEffect transition="in" filter="blinds(horizontal)">
                                      <p:cBhvr>
                                        <p:cTn id="91" dur="500"/>
                                        <p:tgtEl>
                                          <p:spTgt spid="52"/>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53"/>
                                        </p:tgtEl>
                                        <p:attrNameLst>
                                          <p:attrName>style.visibility</p:attrName>
                                        </p:attrNameLst>
                                      </p:cBhvr>
                                      <p:to>
                                        <p:strVal val="visible"/>
                                      </p:to>
                                    </p:set>
                                    <p:animEffect transition="in" filter="blinds(horizontal)">
                                      <p:cBhvr>
                                        <p:cTn id="96"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9" grpId="0" animBg="1"/>
      <p:bldP spid="14" grpId="0" animBg="1"/>
      <p:bldP spid="15" grpId="0" animBg="1"/>
      <p:bldP spid="17" grpId="0" animBg="1"/>
      <p:bldP spid="19" grpId="0"/>
      <p:bldP spid="21" grpId="0" animBg="1"/>
      <p:bldP spid="20" grpId="0" animBg="1"/>
      <p:bldP spid="22" grpId="0" animBg="1"/>
      <p:bldP spid="23" grpId="0" animBg="1"/>
      <p:bldP spid="25" grpId="0" animBg="1"/>
      <p:bldP spid="27" grpId="0"/>
      <p:bldP spid="18" grpId="0" animBg="1"/>
      <p:bldP spid="49" grpId="0" animBg="1"/>
      <p:bldP spid="50" grpId="0"/>
      <p:bldP spid="52" grpId="0" animBg="1"/>
      <p:bldP spid="53" grpId="0" animBg="1"/>
    </p:bld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1250</Words>
  <Application>Microsoft Macintosh PowerPoint</Application>
  <PresentationFormat>Bildschirmpräsentation (4:3)</PresentationFormat>
  <Paragraphs>66</Paragraphs>
  <Slides>1</Slides>
  <Notes>1</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Larissa-Design</vt:lpstr>
      <vt:lpstr>Die       Elemente der KBC-Methode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Kairos Analyse Elemente</dc:title>
  <dc:creator>Windows-Benutzer</dc:creator>
  <cp:lastModifiedBy>Ursula M. Wagner</cp:lastModifiedBy>
  <cp:revision>21</cp:revision>
  <dcterms:created xsi:type="dcterms:W3CDTF">2011-01-20T20:14:49Z</dcterms:created>
  <dcterms:modified xsi:type="dcterms:W3CDTF">2015-02-24T14:06:58Z</dcterms:modified>
</cp:coreProperties>
</file>