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12"/>
  </p:notesMasterIdLst>
  <p:handoutMasterIdLst>
    <p:handoutMasterId r:id="rId13"/>
  </p:handoutMasterIdLst>
  <p:sldIdLst>
    <p:sldId id="336" r:id="rId2"/>
    <p:sldId id="341" r:id="rId3"/>
    <p:sldId id="337" r:id="rId4"/>
    <p:sldId id="342" r:id="rId5"/>
    <p:sldId id="344" r:id="rId6"/>
    <p:sldId id="340" r:id="rId7"/>
    <p:sldId id="343" r:id="rId8"/>
    <p:sldId id="347" r:id="rId9"/>
    <p:sldId id="345" r:id="rId10"/>
    <p:sldId id="346" r:id="rId11"/>
  </p:sldIdLst>
  <p:sldSz cx="9144000" cy="6858000" type="screen4x3"/>
  <p:notesSz cx="6888163" cy="100203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4" autoAdjust="0"/>
    <p:restoredTop sz="94660"/>
  </p:normalViewPr>
  <p:slideViewPr>
    <p:cSldViewPr>
      <p:cViewPr varScale="1">
        <p:scale>
          <a:sx n="80" d="100"/>
          <a:sy n="80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5128" y="-120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0030A-1280-8949-BA8B-BD85A08E5691}" type="datetimeFigureOut">
              <a:rPr lang="de-DE" smtClean="0"/>
              <a:t>08.12.15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2CDC1-5D4C-F744-AC3A-EDBA73A2D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57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39800" y="750887"/>
            <a:ext cx="5008562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8816" y="4759642"/>
            <a:ext cx="5510530" cy="4509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lIns="96600" tIns="48300" rIns="96600" bIns="483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3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8307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cap="none" dirty="0" smtClean="0">
                <a:solidFill>
                  <a:schemeClr val="accent1"/>
                </a:solidFill>
                <a:ea typeface="Questrial"/>
                <a:sym typeface="Questrial"/>
              </a:rPr>
              <a:t>die andere Perspektive</a:t>
            </a:r>
            <a:endParaRPr lang="de-DE" sz="1200" b="0" i="0" u="none" strike="noStrike" cap="none" baseline="0" dirty="0" smtClean="0">
              <a:solidFill>
                <a:schemeClr val="accent1"/>
              </a:solidFill>
              <a:ea typeface="Questrial"/>
              <a:sym typeface="Questrial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4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8816" y="4759642"/>
            <a:ext cx="5510530" cy="4509134"/>
          </a:xfrm>
          <a:prstGeom prst="rect">
            <a:avLst/>
          </a:prstGeom>
          <a:noFill/>
          <a:ln>
            <a:noFill/>
          </a:ln>
        </p:spPr>
        <p:txBody>
          <a:bodyPr lIns="96600" tIns="48300" rIns="96600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de-D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Shape 608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lIns="96600" tIns="48300" rIns="96600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3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de-DE" sz="13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70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8816" y="4759642"/>
            <a:ext cx="5510530" cy="4509134"/>
          </a:xfrm>
          <a:prstGeom prst="rect">
            <a:avLst/>
          </a:prstGeom>
          <a:noFill/>
          <a:ln>
            <a:noFill/>
          </a:ln>
        </p:spPr>
        <p:txBody>
          <a:bodyPr lIns="96600" tIns="48300" rIns="96600" bIns="483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de-DE" dirty="0" smtClean="0"/>
              <a:t>Welche Botschaft habe ich aus den ersten Lebensphasen mitgenommen?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de-D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Shape 608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lIns="96600" tIns="48300" rIns="96600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3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de-DE" sz="13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8816" y="4759642"/>
            <a:ext cx="5510530" cy="4509134"/>
          </a:xfrm>
          <a:prstGeom prst="rect">
            <a:avLst/>
          </a:prstGeom>
          <a:noFill/>
          <a:ln>
            <a:noFill/>
          </a:ln>
        </p:spPr>
        <p:txBody>
          <a:bodyPr lIns="96600" tIns="48300" rIns="96600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de-D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Shape 608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lIns="96600" tIns="48300" rIns="96600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3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de-DE" sz="13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8816" y="4759642"/>
            <a:ext cx="5510530" cy="4509134"/>
          </a:xfrm>
          <a:prstGeom prst="rect">
            <a:avLst/>
          </a:prstGeom>
          <a:noFill/>
          <a:ln>
            <a:noFill/>
          </a:ln>
        </p:spPr>
        <p:txBody>
          <a:bodyPr lIns="96600" tIns="48300" rIns="96600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de-D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Shape 608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lIns="96600" tIns="48300" rIns="96600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3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de-DE" sz="13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78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8816" y="4759642"/>
            <a:ext cx="5510530" cy="4509134"/>
          </a:xfrm>
          <a:prstGeom prst="rect">
            <a:avLst/>
          </a:prstGeom>
          <a:noFill/>
          <a:ln>
            <a:noFill/>
          </a:ln>
        </p:spPr>
        <p:txBody>
          <a:bodyPr lIns="96600" tIns="48300" rIns="96600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de-D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Shape 608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lIns="96600" tIns="48300" rIns="96600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3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de-DE" sz="13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78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01378" name="Notizenplatzhalt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>
                <a:solidFill>
                  <a:schemeClr val="accent1"/>
                </a:solidFill>
                <a:latin typeface="Arial" charset="0"/>
                <a:cs typeface="Questrial" charset="0"/>
                <a:sym typeface="Questrial" charset="0"/>
              </a:rPr>
              <a:t>Die Perspektive der individuellen Existence</a:t>
            </a:r>
          </a:p>
          <a:p>
            <a:pPr eaLnBrk="1" hangingPunct="1">
              <a:spcBef>
                <a:spcPct val="0"/>
              </a:spcBef>
            </a:pPr>
            <a:endParaRPr lang="de-DE">
              <a:solidFill>
                <a:schemeClr val="accent1"/>
              </a:solidFill>
              <a:latin typeface="Arial" charset="0"/>
              <a:cs typeface="Questrial" charset="0"/>
              <a:sym typeface="Quest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>
                <a:solidFill>
                  <a:schemeClr val="accent1"/>
                </a:solidFill>
                <a:latin typeface="Arial" charset="0"/>
                <a:cs typeface="Questrial" charset="0"/>
                <a:sym typeface="Questrial" charset="0"/>
              </a:rPr>
              <a:t>Pure: inside=outside</a:t>
            </a:r>
          </a:p>
          <a:p>
            <a:pPr eaLnBrk="1" hangingPunct="1">
              <a:spcBef>
                <a:spcPct val="0"/>
              </a:spcBef>
            </a:pPr>
            <a:endParaRPr lang="de-DE">
              <a:latin typeface="Arial" charset="0"/>
            </a:endParaRPr>
          </a:p>
        </p:txBody>
      </p:sp>
      <p:sp>
        <p:nvSpPr>
          <p:cNvPr id="10137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fld id="{56F2D7B1-BDA5-8D42-AE93-60B6A0D16200}" type="slidenum">
              <a:rPr lang="de-DE" sz="1300">
                <a:latin typeface="Calibri" charset="0"/>
                <a:cs typeface="Calibri" charset="0"/>
                <a:sym typeface="Calibri" charset="0"/>
              </a:rPr>
              <a:pPr eaLnBrk="1" hangingPunct="1"/>
              <a:t>9</a:t>
            </a:fld>
            <a:endParaRPr lang="de-DE" sz="13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hape 60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3426" name="Shape 60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00" tIns="48300" rIns="96600" bIns="483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25000"/>
            </a:pPr>
            <a:endParaRPr lang="de-DE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03427" name="Shape 60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fld id="{506BC07E-8588-3D40-A7A5-FBB304248033}" type="slidenum">
              <a:rPr lang="de-DE" sz="1300">
                <a:latin typeface="Calibri" charset="0"/>
                <a:cs typeface="Calibri" charset="0"/>
                <a:sym typeface="Calibri" charset="0"/>
              </a:rPr>
              <a:pPr eaLnBrk="1" hangingPunct="1"/>
              <a:t>10</a:t>
            </a:fld>
            <a:endParaRPr lang="de-DE" sz="130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1534583"/>
            <a:ext cx="5669280" cy="2634005"/>
          </a:xfrm>
          <a:prstGeom prst="rect">
            <a:avLst/>
          </a:prstGeom>
          <a:solidFill>
            <a:srgbClr val="B70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268940" y="1530218"/>
            <a:ext cx="182880" cy="2624924"/>
          </a:xfrm>
          <a:prstGeom prst="rect">
            <a:avLst/>
          </a:prstGeom>
          <a:solidFill>
            <a:srgbClr val="B70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30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de-DE" dirty="0" smtClean="0"/>
              <a:t>Mastertitelformat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6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0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7391401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1"/>
            <a:ext cx="1752600" cy="365125"/>
          </a:xfrm>
          <a:prstGeom prst="rect">
            <a:avLst/>
          </a:prstGeom>
        </p:spPr>
        <p:txBody>
          <a:bodyPr/>
          <a:lstStyle/>
          <a:p>
            <a:fld id="{EB91B6C0-9C9C-FA4A-845F-9952C98D0E09}" type="datetime1">
              <a:rPr lang="de-DE" smtClean="0"/>
              <a:t>08.12.15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4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0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7391401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1"/>
            <a:ext cx="1752600" cy="365125"/>
          </a:xfrm>
          <a:prstGeom prst="rect">
            <a:avLst/>
          </a:prstGeom>
        </p:spPr>
        <p:txBody>
          <a:bodyPr/>
          <a:lstStyle/>
          <a:p>
            <a:fld id="{047BD381-9D5D-9F46-B769-E98507D9A920}" type="datetime1">
              <a:rPr lang="de-DE" smtClean="0"/>
              <a:t>08.12.15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0" name="Shape 21"/>
          <p:cNvSpPr txBox="1">
            <a:spLocks/>
          </p:cNvSpPr>
          <p:nvPr userDrawn="1"/>
        </p:nvSpPr>
        <p:spPr>
          <a:xfrm>
            <a:off x="8256495" y="6356351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 baseline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20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98659" y="6356351"/>
            <a:ext cx="1752600" cy="365125"/>
          </a:xfrm>
          <a:prstGeom prst="rect">
            <a:avLst/>
          </a:prstGeom>
        </p:spPr>
        <p:txBody>
          <a:bodyPr/>
          <a:lstStyle/>
          <a:p>
            <a:fld id="{C759C12A-1168-CB4A-A4EF-32AAB00B0E3E}" type="datetime1">
              <a:rPr lang="de-DE" smtClean="0"/>
              <a:t>08.12.15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  <p:sp>
        <p:nvSpPr>
          <p:cNvPr id="7" name="Shape 23"/>
          <p:cNvSpPr/>
          <p:nvPr userDrawn="1"/>
        </p:nvSpPr>
        <p:spPr>
          <a:xfrm>
            <a:off x="5940152" y="4149080"/>
            <a:ext cx="718072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" name="Shape 515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841773" y="9098896"/>
            <a:ext cx="944061" cy="27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20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98659" y="6356351"/>
            <a:ext cx="1752600" cy="365125"/>
          </a:xfrm>
          <a:prstGeom prst="rect">
            <a:avLst/>
          </a:prstGeom>
        </p:spPr>
        <p:txBody>
          <a:bodyPr/>
          <a:lstStyle/>
          <a:p>
            <a:fld id="{F003DB51-BCC0-694E-B237-8694B9A0DE4B}" type="datetime1">
              <a:rPr lang="de-DE" smtClean="0"/>
              <a:t>08.12.15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Shape 21"/>
          <p:cNvSpPr txBox="1">
            <a:spLocks/>
          </p:cNvSpPr>
          <p:nvPr userDrawn="1"/>
        </p:nvSpPr>
        <p:spPr>
          <a:xfrm>
            <a:off x="8256495" y="6356351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 baseline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0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1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1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1"/>
            <a:ext cx="1752600" cy="365125"/>
          </a:xfrm>
          <a:prstGeom prst="rect">
            <a:avLst/>
          </a:prstGeom>
        </p:spPr>
        <p:txBody>
          <a:bodyPr/>
          <a:lstStyle/>
          <a:p>
            <a:fld id="{F3A9404B-0AE8-DE48-A3F4-7885FD002CFC}" type="datetime1">
              <a:rPr lang="de-DE" smtClean="0"/>
              <a:t>08.12.15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Shape 21"/>
          <p:cNvSpPr txBox="1">
            <a:spLocks/>
          </p:cNvSpPr>
          <p:nvPr userDrawn="1"/>
        </p:nvSpPr>
        <p:spPr>
          <a:xfrm>
            <a:off x="8256495" y="6356351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 baseline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1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5"/>
            <a:ext cx="1752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3" y="6356351"/>
            <a:ext cx="386378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9" y="990601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7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1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5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9" y="4840942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1"/>
            <a:ext cx="1752600" cy="365125"/>
          </a:xfrm>
          <a:prstGeom prst="rect">
            <a:avLst/>
          </a:prstGeom>
        </p:spPr>
        <p:txBody>
          <a:bodyPr/>
          <a:lstStyle/>
          <a:p>
            <a:fld id="{3753ABB2-AC68-3549-A9A2-4FF24D750DDD}" type="datetime1">
              <a:rPr lang="de-DE" smtClean="0"/>
              <a:t>08.12.15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3" y="6356351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3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1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7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9" y="4840942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1"/>
            <a:ext cx="1752600" cy="365125"/>
          </a:xfrm>
          <a:prstGeom prst="rect">
            <a:avLst/>
          </a:prstGeom>
        </p:spPr>
        <p:txBody>
          <a:bodyPr/>
          <a:lstStyle/>
          <a:p>
            <a:fld id="{3719DF31-177C-F846-966B-F65F7634ED53}" type="datetime1">
              <a:rPr lang="de-DE" smtClean="0"/>
              <a:t>08.12.15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3" y="6356351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1" y="268289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6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6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7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8659" y="6356351"/>
            <a:ext cx="1752600" cy="365125"/>
          </a:xfrm>
          <a:prstGeom prst="rect">
            <a:avLst/>
          </a:prstGeom>
        </p:spPr>
        <p:txBody>
          <a:bodyPr/>
          <a:lstStyle/>
          <a:p>
            <a:fld id="{0CE627F2-B040-6549-A64A-50941FBCD44B}" type="datetime1">
              <a:rPr lang="de-DE" smtClean="0"/>
              <a:t>08.12.15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3" y="6356351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Shape 21"/>
          <p:cNvSpPr txBox="1">
            <a:spLocks/>
          </p:cNvSpPr>
          <p:nvPr userDrawn="1"/>
        </p:nvSpPr>
        <p:spPr>
          <a:xfrm>
            <a:off x="8256495" y="6356351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 baseline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20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1" y="1035425"/>
            <a:ext cx="1322295" cy="5090739"/>
          </a:xfrm>
        </p:spPr>
        <p:txBody>
          <a:bodyPr vert="eaVert" anchor="t" anchorCtr="0"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5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8659" y="6356351"/>
            <a:ext cx="1752600" cy="365125"/>
          </a:xfrm>
          <a:prstGeom prst="rect">
            <a:avLst/>
          </a:prstGeom>
        </p:spPr>
        <p:txBody>
          <a:bodyPr/>
          <a:lstStyle/>
          <a:p>
            <a:fld id="{2F233AB7-275E-F844-AF04-B3382C464021}" type="datetime1">
              <a:rPr lang="de-DE" smtClean="0"/>
              <a:t>08.12.15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3" y="6356351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7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7" y="6356351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3244926" y="6629142"/>
            <a:ext cx="1990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KAIROS-</a:t>
            </a:r>
            <a:r>
              <a:rPr lang="en-US" sz="1000" dirty="0" err="1" smtClean="0"/>
              <a:t>Biografie</a:t>
            </a:r>
            <a:r>
              <a:rPr lang="en-US" sz="1000" dirty="0" smtClean="0"/>
              <a:t>-Coaching®</a:t>
            </a: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1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2" y="5257800"/>
            <a:ext cx="5457919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2" y="389966"/>
            <a:ext cx="5499847" cy="365125"/>
          </a:xfrm>
          <a:prstGeom prst="rect">
            <a:avLst/>
          </a:prstGeo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1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1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9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5" y="914400"/>
            <a:ext cx="6508377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5" y="2209801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7" y="6356351"/>
            <a:ext cx="1752600" cy="365125"/>
          </a:xfrm>
          <a:prstGeom prst="rect">
            <a:avLst/>
          </a:prstGeom>
        </p:spPr>
        <p:txBody>
          <a:bodyPr/>
          <a:lstStyle/>
          <a:p>
            <a:fld id="{07C81932-A569-154A-B3B1-0D8712152D5A}" type="datetime1">
              <a:rPr lang="de-DE" smtClean="0"/>
              <a:t>08.12.15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540501"/>
            <a:ext cx="4926852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3" y="361017"/>
            <a:ext cx="506507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3" y="268288"/>
            <a:ext cx="1099073" cy="5876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2" y="3429001"/>
            <a:ext cx="4966447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2" y="4824415"/>
            <a:ext cx="4966447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44926" y="6629142"/>
            <a:ext cx="1990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KAIROS-</a:t>
            </a:r>
            <a:r>
              <a:rPr lang="en-US" sz="1000" dirty="0" err="1" smtClean="0"/>
              <a:t>Biografie</a:t>
            </a:r>
            <a:r>
              <a:rPr lang="en-US" sz="1000" dirty="0" smtClean="0"/>
              <a:t>-Coaching®</a:t>
            </a:r>
          </a:p>
        </p:txBody>
      </p:sp>
      <p:sp>
        <p:nvSpPr>
          <p:cNvPr id="9" name="Shape 21"/>
          <p:cNvSpPr txBox="1">
            <a:spLocks/>
          </p:cNvSpPr>
          <p:nvPr userDrawn="1"/>
        </p:nvSpPr>
        <p:spPr>
          <a:xfrm>
            <a:off x="8172400" y="6237312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 baseline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7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5"/>
            <a:ext cx="4966447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6"/>
            <a:ext cx="506507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8" name="Shape 21"/>
          <p:cNvSpPr txBox="1">
            <a:spLocks/>
          </p:cNvSpPr>
          <p:nvPr userDrawn="1"/>
        </p:nvSpPr>
        <p:spPr>
          <a:xfrm>
            <a:off x="8256495" y="6356351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 baseline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0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7391401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4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4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1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20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2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2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0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7391401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1"/>
            <a:ext cx="1752600" cy="365125"/>
          </a:xfrm>
          <a:prstGeom prst="rect">
            <a:avLst/>
          </a:prstGeom>
        </p:spPr>
        <p:txBody>
          <a:bodyPr/>
          <a:lstStyle/>
          <a:p>
            <a:fld id="{0B333E71-4021-A940-A205-11ED36C1FC0D}" type="datetime1">
              <a:rPr lang="de-DE" smtClean="0"/>
              <a:t>08.12.15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de-DE" smtClean="0"/>
              <a:pPr>
                <a:buSzPct val="25000"/>
              </a:pPr>
              <a:t>‹Nr.›</a:t>
            </a:fld>
            <a:endParaRPr lang="de-DE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209801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3" y="361017"/>
            <a:ext cx="506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8" descr="CCB_Logo_pos.jpg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31" y="6595573"/>
            <a:ext cx="1258748" cy="2099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326863" y="54598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15616" y="706819"/>
            <a:ext cx="6912768" cy="5444362"/>
            <a:chOff x="1043608" y="764704"/>
            <a:chExt cx="6912768" cy="5444362"/>
          </a:xfrm>
        </p:grpSpPr>
        <p:pic>
          <p:nvPicPr>
            <p:cNvPr id="12" name="Bild 11" descr="UBS_Diamant_Dreieck_iStock_000025423602_Medium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764704"/>
              <a:ext cx="6912768" cy="5444362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4464496" y="2327937"/>
              <a:ext cx="3491880" cy="3881129"/>
              <a:chOff x="4788024" y="1445195"/>
              <a:chExt cx="3672408" cy="3881129"/>
            </a:xfrm>
            <a:solidFill>
              <a:srgbClr val="002060">
                <a:alpha val="40000"/>
              </a:srgbClr>
            </a:solidFill>
          </p:grpSpPr>
          <p:grpSp>
            <p:nvGrpSpPr>
              <p:cNvPr id="17" name="Gruppierung 16"/>
              <p:cNvGrpSpPr/>
              <p:nvPr/>
            </p:nvGrpSpPr>
            <p:grpSpPr>
              <a:xfrm>
                <a:off x="4788024" y="1445195"/>
                <a:ext cx="3672408" cy="3881129"/>
                <a:chOff x="4499992" y="2138134"/>
                <a:chExt cx="3672408" cy="878411"/>
              </a:xfrm>
              <a:grpFill/>
            </p:grpSpPr>
            <p:sp>
              <p:nvSpPr>
                <p:cNvPr id="13" name="Textfeld 12"/>
                <p:cNvSpPr txBox="1"/>
                <p:nvPr/>
              </p:nvSpPr>
              <p:spPr>
                <a:xfrm>
                  <a:off x="4499992" y="2526468"/>
                  <a:ext cx="3672408" cy="1184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buClr>
                      <a:schemeClr val="accent1"/>
                    </a:buClr>
                    <a:buSzPct val="25000"/>
                  </a:pPr>
                  <a:r>
                    <a:rPr lang="de-DE" sz="2800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Questrial"/>
                    </a:rPr>
                    <a:t>Brilliant</a:t>
                  </a:r>
                  <a:endParaRPr lang="de-DE" sz="2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Textfeld 13"/>
                <p:cNvSpPr txBox="1"/>
                <p:nvPr/>
              </p:nvSpPr>
              <p:spPr>
                <a:xfrm>
                  <a:off x="4499992" y="2800603"/>
                  <a:ext cx="3672408" cy="21594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spcBef>
                      <a:spcPts val="600"/>
                    </a:spcBef>
                    <a:buClr>
                      <a:schemeClr val="accent1"/>
                    </a:buClr>
                    <a:buSzPct val="25000"/>
                  </a:pPr>
                  <a:r>
                    <a:rPr lang="de-DE" sz="2800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Questrial"/>
                    </a:rPr>
                    <a:t>Stimmigkeit von Außen und Innen</a:t>
                  </a:r>
                </a:p>
              </p:txBody>
            </p:sp>
            <p:sp>
              <p:nvSpPr>
                <p:cNvPr id="15" name="Textfeld 14"/>
                <p:cNvSpPr txBox="1"/>
                <p:nvPr/>
              </p:nvSpPr>
              <p:spPr>
                <a:xfrm>
                  <a:off x="4499992" y="2390376"/>
                  <a:ext cx="3672408" cy="1184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spcBef>
                      <a:spcPts val="600"/>
                    </a:spcBef>
                    <a:buClr>
                      <a:schemeClr val="accent1"/>
                    </a:buClr>
                    <a:buSzPct val="25000"/>
                  </a:pPr>
                  <a:r>
                    <a:rPr lang="de-DE" sz="2800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Questrial"/>
                    </a:rPr>
                    <a:t>Unzerstörbar</a:t>
                  </a:r>
                  <a:endParaRPr lang="de-DE" sz="2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Textfeld 15"/>
                <p:cNvSpPr txBox="1"/>
                <p:nvPr/>
              </p:nvSpPr>
              <p:spPr>
                <a:xfrm>
                  <a:off x="4499992" y="2138134"/>
                  <a:ext cx="3672408" cy="23335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spcBef>
                      <a:spcPts val="600"/>
                    </a:spcBef>
                    <a:buClr>
                      <a:schemeClr val="accent1"/>
                    </a:buClr>
                    <a:buSzPct val="25000"/>
                  </a:pPr>
                  <a:r>
                    <a:rPr lang="de-DE" sz="2800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Questrial"/>
                    </a:rPr>
                    <a:t>Zeitlos </a:t>
                  </a:r>
                </a:p>
                <a:p>
                  <a:pPr lvl="0" algn="ctr">
                    <a:spcBef>
                      <a:spcPts val="600"/>
                    </a:spcBef>
                    <a:buClr>
                      <a:schemeClr val="accent1"/>
                    </a:buClr>
                    <a:buSzPct val="25000"/>
                  </a:pPr>
                  <a:r>
                    <a:rPr lang="de-DE" sz="2800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Questrial"/>
                    </a:rPr>
                    <a:t>wertvoll</a:t>
                  </a:r>
                </a:p>
              </p:txBody>
            </p:sp>
          </p:grpSp>
          <p:sp>
            <p:nvSpPr>
              <p:cNvPr id="8" name="Textfeld 7"/>
              <p:cNvSpPr txBox="1"/>
              <p:nvPr/>
            </p:nvSpPr>
            <p:spPr>
              <a:xfrm>
                <a:off x="4788024" y="3767657"/>
                <a:ext cx="3672408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spcBef>
                    <a:spcPts val="600"/>
                  </a:spcBef>
                  <a:buClr>
                    <a:schemeClr val="accent1"/>
                  </a:buClr>
                  <a:buSzPct val="25000"/>
                </a:pPr>
                <a:r>
                  <a:rPr lang="de-DE" sz="2800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Questrial"/>
                  </a:rPr>
                  <a:t>Veredelbar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864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hape 603"/>
          <p:cNvSpPr txBox="1">
            <a:spLocks noGrp="1"/>
          </p:cNvSpPr>
          <p:nvPr>
            <p:ph type="body" sz="half" idx="2"/>
          </p:nvPr>
        </p:nvSpPr>
        <p:spPr>
          <a:xfrm>
            <a:off x="531813" y="1989138"/>
            <a:ext cx="1593850" cy="3816350"/>
          </a:xfrm>
          <a:solidFill>
            <a:srgbClr val="002060"/>
          </a:solidFill>
        </p:spPr>
        <p:txBody>
          <a:bodyPr tIns="45700" bIns="45700"/>
          <a:lstStyle>
            <a:lvl1pPr>
              <a:defRPr sz="1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>
              <a:defRPr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914400">
              <a:defRPr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371600">
              <a:defRPr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1828800">
              <a:defRPr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25000"/>
              <a:buFont typeface="Noto Symbol" charset="0"/>
              <a:buNone/>
            </a:pPr>
            <a:r>
              <a:rPr lang="de-DE" sz="2400">
                <a:solidFill>
                  <a:schemeClr val="bg1"/>
                </a:solidFill>
                <a:latin typeface="Tahoma" charset="0"/>
                <a:cs typeface="Questrial" charset="0"/>
                <a:sym typeface="Questrial" charset="0"/>
              </a:rPr>
              <a:t>Person</a:t>
            </a:r>
          </a:p>
          <a:p>
            <a:pPr algn="ctr" eaLnBrk="1" hangingPunct="1">
              <a:buClr>
                <a:schemeClr val="accent1"/>
              </a:buClr>
              <a:buSzPct val="25000"/>
              <a:buFont typeface="Questrial" charset="0"/>
              <a:buNone/>
            </a:pPr>
            <a:r>
              <a:rPr lang="de-DE" sz="1400">
                <a:solidFill>
                  <a:schemeClr val="bg1"/>
                </a:solidFill>
                <a:latin typeface="Tahoma" charset="0"/>
                <a:cs typeface="Questrial" charset="0"/>
              </a:rPr>
              <a:t>1. Personality (stable traits)</a:t>
            </a:r>
          </a:p>
          <a:p>
            <a:pPr algn="ctr" eaLnBrk="1" hangingPunct="1">
              <a:buClr>
                <a:schemeClr val="accent1"/>
              </a:buClr>
              <a:buSzPct val="25000"/>
              <a:buFont typeface="Questrial" charset="0"/>
              <a:buNone/>
            </a:pPr>
            <a:r>
              <a:rPr lang="de-DE" sz="1600">
                <a:solidFill>
                  <a:schemeClr val="bg1"/>
                </a:solidFill>
                <a:latin typeface="Tahoma" charset="0"/>
                <a:cs typeface="Questrial" charset="0"/>
              </a:rPr>
              <a:t>2. Changeable features over life span:</a:t>
            </a:r>
            <a:endParaRPr lang="de-DE" sz="1400">
              <a:solidFill>
                <a:schemeClr val="bg1"/>
              </a:solidFill>
              <a:latin typeface="Tahoma" charset="0"/>
              <a:cs typeface="Questrial" charset="0"/>
            </a:endParaRPr>
          </a:p>
          <a:p>
            <a:pPr algn="ctr" eaLnBrk="1" hangingPunct="1">
              <a:buClr>
                <a:schemeClr val="accent1"/>
              </a:buClr>
              <a:buSzPct val="25000"/>
              <a:buFont typeface="Questrial" charset="0"/>
              <a:buNone/>
            </a:pPr>
            <a:r>
              <a:rPr lang="de-DE" sz="1400">
                <a:solidFill>
                  <a:schemeClr val="bg1"/>
                </a:solidFill>
                <a:latin typeface="Tahoma" charset="0"/>
                <a:cs typeface="Questrial" charset="0"/>
              </a:rPr>
              <a:t>Life cycle</a:t>
            </a:r>
          </a:p>
          <a:p>
            <a:pPr algn="ctr" eaLnBrk="1" hangingPunct="1">
              <a:buClr>
                <a:schemeClr val="accent1"/>
              </a:buClr>
              <a:buSzPct val="25000"/>
              <a:buFont typeface="Questrial" charset="0"/>
              <a:buNone/>
            </a:pPr>
            <a:r>
              <a:rPr lang="de-DE" sz="1400">
                <a:solidFill>
                  <a:schemeClr val="bg1"/>
                </a:solidFill>
                <a:latin typeface="Tahoma" charset="0"/>
                <a:cs typeface="Questrial" charset="0"/>
              </a:rPr>
              <a:t>Life themes</a:t>
            </a:r>
          </a:p>
          <a:p>
            <a:pPr algn="ctr" eaLnBrk="1" hangingPunct="1">
              <a:buClr>
                <a:schemeClr val="accent1"/>
              </a:buClr>
              <a:buSzPct val="25000"/>
              <a:buFont typeface="Questrial" charset="0"/>
              <a:buNone/>
            </a:pPr>
            <a:r>
              <a:rPr lang="de-DE" sz="1600">
                <a:solidFill>
                  <a:schemeClr val="bg1"/>
                </a:solidFill>
                <a:latin typeface="Tahoma" charset="0"/>
                <a:cs typeface="Questrial" charset="0"/>
              </a:rPr>
              <a:t>Self development </a:t>
            </a:r>
          </a:p>
          <a:p>
            <a:pPr algn="ctr" eaLnBrk="1" hangingPunct="1">
              <a:buClr>
                <a:schemeClr val="accent1"/>
              </a:buClr>
              <a:buSzPct val="25000"/>
              <a:buFont typeface="Questrial" charset="0"/>
              <a:buNone/>
            </a:pPr>
            <a:r>
              <a:rPr lang="de-DE" sz="1400">
                <a:solidFill>
                  <a:schemeClr val="bg1"/>
                </a:solidFill>
                <a:latin typeface="Tahoma" charset="0"/>
                <a:cs typeface="Questrial" charset="0"/>
              </a:rPr>
              <a:t>Competencies</a:t>
            </a:r>
          </a:p>
          <a:p>
            <a:pPr algn="ctr" eaLnBrk="1" hangingPunct="1">
              <a:buClr>
                <a:schemeClr val="accent1"/>
              </a:buClr>
              <a:buSzPct val="25000"/>
              <a:buFont typeface="Questrial" charset="0"/>
              <a:buNone/>
            </a:pPr>
            <a:r>
              <a:rPr lang="de-DE" sz="1600">
                <a:solidFill>
                  <a:schemeClr val="bg1"/>
                </a:solidFill>
                <a:latin typeface="Tahoma" charset="0"/>
                <a:cs typeface="Questrial" charset="0"/>
              </a:rPr>
              <a:t>Mental concepts</a:t>
            </a:r>
          </a:p>
          <a:p>
            <a:pPr algn="ctr" eaLnBrk="1" hangingPunct="1">
              <a:buClr>
                <a:schemeClr val="accent1"/>
              </a:buClr>
              <a:buSzPct val="25000"/>
              <a:buFont typeface="Questrial" charset="0"/>
              <a:buNone/>
            </a:pPr>
            <a:endParaRPr lang="de-DE" sz="1400">
              <a:solidFill>
                <a:schemeClr val="bg1"/>
              </a:solidFill>
              <a:latin typeface="Tahoma" charset="0"/>
              <a:cs typeface="Questrial" charset="0"/>
            </a:endParaRPr>
          </a:p>
          <a:p>
            <a:pPr algn="ctr" eaLnBrk="1" hangingPunct="1">
              <a:buClr>
                <a:schemeClr val="accent1"/>
              </a:buClr>
              <a:buSzPct val="25000"/>
              <a:buFont typeface="Questrial" charset="0"/>
              <a:buNone/>
            </a:pPr>
            <a:endParaRPr lang="de-DE" sz="1600">
              <a:solidFill>
                <a:schemeClr val="bg1"/>
              </a:solidFill>
              <a:latin typeface="Tahoma" charset="0"/>
              <a:cs typeface="Questrial" charset="0"/>
              <a:sym typeface="Questrial" charset="0"/>
            </a:endParaRPr>
          </a:p>
          <a:p>
            <a:pPr algn="ctr" eaLnBrk="1" hangingPunct="1">
              <a:buClr>
                <a:schemeClr val="accent1"/>
              </a:buClr>
              <a:buFont typeface="Noto Symbol" charset="0"/>
              <a:buNone/>
            </a:pPr>
            <a:endParaRPr lang="de-DE" sz="1600">
              <a:solidFill>
                <a:schemeClr val="bg1"/>
              </a:solidFill>
              <a:latin typeface="Tahoma" charset="0"/>
              <a:cs typeface="Questrial" charset="0"/>
              <a:sym typeface="Questrial" charset="0"/>
            </a:endParaRPr>
          </a:p>
          <a:p>
            <a:pPr algn="ctr" eaLnBrk="1" hangingPunct="1">
              <a:buClr>
                <a:schemeClr val="accent1"/>
              </a:buClr>
              <a:buFont typeface="Noto Symbol" charset="0"/>
              <a:buNone/>
            </a:pPr>
            <a:endParaRPr lang="de-DE" sz="1600">
              <a:solidFill>
                <a:schemeClr val="bg1"/>
              </a:solidFill>
              <a:latin typeface="Tahoma" charset="0"/>
              <a:cs typeface="Questrial" charset="0"/>
              <a:sym typeface="Questrial" charset="0"/>
            </a:endParaRPr>
          </a:p>
        </p:txBody>
      </p:sp>
      <p:sp>
        <p:nvSpPr>
          <p:cNvPr id="102402" name="Shape 549"/>
          <p:cNvSpPr txBox="1">
            <a:spLocks noChangeArrowheads="1"/>
          </p:cNvSpPr>
          <p:nvPr/>
        </p:nvSpPr>
        <p:spPr bwMode="auto">
          <a:xfrm>
            <a:off x="250825" y="260350"/>
            <a:ext cx="8569325" cy="5762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25000"/>
            </a:pPr>
            <a:r>
              <a:rPr lang="de-DE" sz="2800">
                <a:solidFill>
                  <a:schemeClr val="accent1"/>
                </a:solidFill>
                <a:cs typeface="Questrial" charset="0"/>
                <a:sym typeface="Questrial" charset="0"/>
              </a:rPr>
              <a:t>Diamond model of excellent careers over life time  </a:t>
            </a:r>
          </a:p>
        </p:txBody>
      </p:sp>
      <p:pic>
        <p:nvPicPr>
          <p:cNvPr id="102403" name="Bild 6" descr="UBS_Diamant_Dreieck_iStock_000025423602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89138"/>
            <a:ext cx="5040313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Shape 603"/>
          <p:cNvSpPr txBox="1">
            <a:spLocks/>
          </p:cNvSpPr>
          <p:nvPr/>
        </p:nvSpPr>
        <p:spPr bwMode="auto">
          <a:xfrm>
            <a:off x="2124075" y="836613"/>
            <a:ext cx="5040313" cy="11525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Noto Symbol" charset="0"/>
              <a:buNone/>
            </a:pPr>
            <a:r>
              <a:rPr lang="de-DE" sz="2400">
                <a:solidFill>
                  <a:schemeClr val="bg1"/>
                </a:solidFill>
                <a:cs typeface="Questrial" charset="0"/>
                <a:sym typeface="Questrial" charset="0"/>
              </a:rPr>
              <a:t>Purpose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Wingdings 2" charset="0"/>
              <a:buNone/>
            </a:pPr>
            <a:r>
              <a:rPr lang="de-DE">
                <a:solidFill>
                  <a:schemeClr val="bg1"/>
                </a:solidFill>
                <a:cs typeface="Questrial" charset="0"/>
              </a:rPr>
              <a:t>Core life theme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Wingdings 2" charset="0"/>
              <a:buNone/>
            </a:pPr>
            <a:r>
              <a:rPr lang="de-DE">
                <a:solidFill>
                  <a:schemeClr val="bg1"/>
                </a:solidFill>
                <a:cs typeface="Questrial" charset="0"/>
              </a:rPr>
              <a:t>Core value &amp; driver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Wingdings 2" charset="0"/>
              <a:buNone/>
            </a:pPr>
            <a:endParaRPr lang="de-DE" sz="1600">
              <a:solidFill>
                <a:schemeClr val="bg1"/>
              </a:solidFill>
              <a:cs typeface="Questrial" charset="0"/>
              <a:sym typeface="Questrial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100000"/>
              <a:buFont typeface="Noto Symbol" charset="0"/>
              <a:buNone/>
            </a:pPr>
            <a:endParaRPr lang="de-DE" sz="1600">
              <a:solidFill>
                <a:schemeClr val="bg1"/>
              </a:solidFill>
              <a:cs typeface="Questrial" charset="0"/>
              <a:sym typeface="Questrial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100000"/>
              <a:buFont typeface="Noto Symbol" charset="0"/>
              <a:buNone/>
            </a:pPr>
            <a:endParaRPr lang="de-DE" sz="1600">
              <a:solidFill>
                <a:schemeClr val="bg1"/>
              </a:solidFill>
              <a:cs typeface="Questrial" charset="0"/>
              <a:sym typeface="Questrial" charset="0"/>
            </a:endParaRPr>
          </a:p>
        </p:txBody>
      </p:sp>
      <p:sp>
        <p:nvSpPr>
          <p:cNvPr id="102405" name="Shape 603"/>
          <p:cNvSpPr txBox="1">
            <a:spLocks/>
          </p:cNvSpPr>
          <p:nvPr/>
        </p:nvSpPr>
        <p:spPr bwMode="auto">
          <a:xfrm>
            <a:off x="5003800" y="3933825"/>
            <a:ext cx="17287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Noto Symbol" charset="0"/>
              <a:buNone/>
            </a:pPr>
            <a:r>
              <a:rPr lang="de-DE" sz="2400">
                <a:solidFill>
                  <a:schemeClr val="bg1"/>
                </a:solidFill>
                <a:cs typeface="Questrial" charset="0"/>
                <a:sym typeface="Questrial" charset="0"/>
              </a:rPr>
              <a:t>Stage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Wingdings 2" charset="0"/>
              <a:buNone/>
            </a:pPr>
            <a:r>
              <a:rPr lang="de-DE">
                <a:solidFill>
                  <a:schemeClr val="bg1"/>
                </a:solidFill>
                <a:cs typeface="Questrial" charset="0"/>
              </a:rPr>
              <a:t>Vision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Wingdings 2" charset="0"/>
              <a:buNone/>
            </a:pPr>
            <a:r>
              <a:rPr lang="de-DE">
                <a:solidFill>
                  <a:schemeClr val="bg1"/>
                </a:solidFill>
                <a:cs typeface="Questrial" charset="0"/>
              </a:rPr>
              <a:t>Radius &amp; Radiance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Wingdings 2" charset="0"/>
              <a:buNone/>
            </a:pPr>
            <a:r>
              <a:rPr lang="de-DE">
                <a:solidFill>
                  <a:schemeClr val="bg1"/>
                </a:solidFill>
                <a:cs typeface="Questrial" charset="0"/>
              </a:rPr>
              <a:t>Maximum Effectivness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Wingdings 2" charset="0"/>
              <a:buNone/>
            </a:pPr>
            <a:endParaRPr lang="de-DE" sz="1600">
              <a:solidFill>
                <a:schemeClr val="bg1"/>
              </a:solidFill>
              <a:cs typeface="Questrial" charset="0"/>
              <a:sym typeface="Questrial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100000"/>
              <a:buFont typeface="Noto Symbol" charset="0"/>
              <a:buNone/>
            </a:pPr>
            <a:endParaRPr lang="de-DE" sz="1600">
              <a:solidFill>
                <a:schemeClr val="bg1"/>
              </a:solidFill>
              <a:cs typeface="Questrial" charset="0"/>
              <a:sym typeface="Questrial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100000"/>
              <a:buFont typeface="Noto Symbol" charset="0"/>
              <a:buNone/>
            </a:pPr>
            <a:endParaRPr lang="de-DE" sz="1600">
              <a:solidFill>
                <a:schemeClr val="bg1"/>
              </a:solidFill>
              <a:cs typeface="Questrial" charset="0"/>
              <a:sym typeface="Questrial" charset="0"/>
            </a:endParaRPr>
          </a:p>
        </p:txBody>
      </p:sp>
      <p:sp>
        <p:nvSpPr>
          <p:cNvPr id="102406" name="Shape 603"/>
          <p:cNvSpPr txBox="1">
            <a:spLocks/>
          </p:cNvSpPr>
          <p:nvPr/>
        </p:nvSpPr>
        <p:spPr bwMode="auto">
          <a:xfrm>
            <a:off x="7164388" y="1989138"/>
            <a:ext cx="1728787" cy="37798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Noto Symbol" charset="0"/>
              <a:buNone/>
            </a:pPr>
            <a:endParaRPr lang="de-DE" sz="2400">
              <a:solidFill>
                <a:schemeClr val="bg1"/>
              </a:solidFill>
              <a:cs typeface="Questrial" charset="0"/>
              <a:sym typeface="Questrial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Noto Symbol" charset="0"/>
              <a:buNone/>
            </a:pPr>
            <a:endParaRPr lang="de-DE" sz="2400">
              <a:solidFill>
                <a:schemeClr val="bg1"/>
              </a:solidFill>
              <a:cs typeface="Questrial" charset="0"/>
              <a:sym typeface="Questrial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Noto Symbol" charset="0"/>
              <a:buNone/>
            </a:pPr>
            <a:endParaRPr lang="de-DE" sz="2400">
              <a:solidFill>
                <a:schemeClr val="bg1"/>
              </a:solidFill>
              <a:cs typeface="Questrial" charset="0"/>
              <a:sym typeface="Questrial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Noto Symbol" charset="0"/>
              <a:buNone/>
            </a:pPr>
            <a:r>
              <a:rPr lang="de-DE" sz="2400">
                <a:solidFill>
                  <a:schemeClr val="bg1"/>
                </a:solidFill>
                <a:cs typeface="Questrial" charset="0"/>
                <a:sym typeface="Questrial" charset="0"/>
              </a:rPr>
              <a:t>Profession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Wingdings 2" charset="0"/>
              <a:buNone/>
            </a:pPr>
            <a:r>
              <a:rPr lang="de-DE">
                <a:solidFill>
                  <a:schemeClr val="bg1"/>
                </a:solidFill>
                <a:cs typeface="Questrial" charset="0"/>
              </a:rPr>
              <a:t>Knowledge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Wingdings 2" charset="0"/>
              <a:buNone/>
            </a:pPr>
            <a:r>
              <a:rPr lang="de-DE">
                <a:solidFill>
                  <a:schemeClr val="bg1"/>
                </a:solidFill>
                <a:cs typeface="Questrial" charset="0"/>
              </a:rPr>
              <a:t>Mastery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Wingdings 2" charset="0"/>
              <a:buNone/>
            </a:pPr>
            <a:endParaRPr lang="de-DE" sz="1600">
              <a:solidFill>
                <a:schemeClr val="bg1"/>
              </a:solidFill>
              <a:cs typeface="Questrial" charset="0"/>
              <a:sym typeface="Questrial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100000"/>
              <a:buFont typeface="Noto Symbol" charset="0"/>
              <a:buNone/>
            </a:pPr>
            <a:endParaRPr lang="de-DE" sz="1600">
              <a:solidFill>
                <a:schemeClr val="bg1"/>
              </a:solidFill>
              <a:cs typeface="Questrial" charset="0"/>
              <a:sym typeface="Questrial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100000"/>
              <a:buFont typeface="Noto Symbol" charset="0"/>
              <a:buNone/>
            </a:pPr>
            <a:endParaRPr lang="de-DE" sz="1600">
              <a:solidFill>
                <a:schemeClr val="bg1"/>
              </a:solidFill>
              <a:cs typeface="Questrial" charset="0"/>
              <a:sym typeface="Questrial" charset="0"/>
            </a:endParaRPr>
          </a:p>
        </p:txBody>
      </p:sp>
      <p:sp>
        <p:nvSpPr>
          <p:cNvPr id="102407" name="Shape 603"/>
          <p:cNvSpPr txBox="1">
            <a:spLocks/>
          </p:cNvSpPr>
          <p:nvPr/>
        </p:nvSpPr>
        <p:spPr bwMode="auto">
          <a:xfrm>
            <a:off x="2128838" y="5768975"/>
            <a:ext cx="5030787" cy="104457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Noto Symbol" charset="0"/>
              <a:buNone/>
            </a:pPr>
            <a:r>
              <a:rPr lang="de-DE" sz="2400">
                <a:solidFill>
                  <a:schemeClr val="bg1"/>
                </a:solidFill>
                <a:cs typeface="Questrial" charset="0"/>
                <a:sym typeface="Questrial" charset="0"/>
              </a:rPr>
              <a:t>Role/function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Wingdings 2" charset="0"/>
              <a:buNone/>
            </a:pPr>
            <a:r>
              <a:rPr lang="de-DE">
                <a:solidFill>
                  <a:schemeClr val="bg1"/>
                </a:solidFill>
                <a:cs typeface="Questrial" charset="0"/>
              </a:rPr>
              <a:t>Requirement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  <a:buFont typeface="Wingdings 2" charset="0"/>
              <a:buNone/>
            </a:pPr>
            <a:r>
              <a:rPr lang="de-DE">
                <a:solidFill>
                  <a:schemeClr val="bg1"/>
                </a:solidFill>
                <a:cs typeface="Questrial" charset="0"/>
              </a:rPr>
              <a:t>Fullfillment</a:t>
            </a:r>
            <a:endParaRPr lang="de-DE" sz="1600">
              <a:solidFill>
                <a:schemeClr val="bg1"/>
              </a:solidFill>
              <a:cs typeface="Questrial" charset="0"/>
              <a:sym typeface="Questrial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100000"/>
              <a:buFont typeface="Noto Symbol" charset="0"/>
              <a:buNone/>
            </a:pPr>
            <a:endParaRPr lang="de-DE" sz="1600">
              <a:solidFill>
                <a:schemeClr val="bg1"/>
              </a:solidFill>
              <a:cs typeface="Questrial" charset="0"/>
              <a:sym typeface="Quest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830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15616" y="908720"/>
            <a:ext cx="6912768" cy="5444362"/>
            <a:chOff x="1043608" y="966605"/>
            <a:chExt cx="6912768" cy="5444362"/>
          </a:xfrm>
        </p:grpSpPr>
        <p:pic>
          <p:nvPicPr>
            <p:cNvPr id="12" name="Bild 11" descr="UBS_Diamant_Dreieck_iStock_000025423602_Mediu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966605"/>
              <a:ext cx="6912768" cy="5444362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115616" y="1038606"/>
              <a:ext cx="6840760" cy="5328599"/>
              <a:chOff x="1266008" y="155864"/>
              <a:chExt cx="7194423" cy="5328599"/>
            </a:xfrm>
            <a:solidFill>
              <a:srgbClr val="002060">
                <a:alpha val="40000"/>
              </a:srgbClr>
            </a:solidFill>
          </p:grpSpPr>
          <p:grpSp>
            <p:nvGrpSpPr>
              <p:cNvPr id="17" name="Gruppierung 16"/>
              <p:cNvGrpSpPr/>
              <p:nvPr/>
            </p:nvGrpSpPr>
            <p:grpSpPr>
              <a:xfrm>
                <a:off x="1266008" y="155864"/>
                <a:ext cx="7156023" cy="4536511"/>
                <a:chOff x="977976" y="1846323"/>
                <a:chExt cx="7156023" cy="1026743"/>
              </a:xfrm>
              <a:grpFill/>
            </p:grpSpPr>
            <p:sp>
              <p:nvSpPr>
                <p:cNvPr id="13" name="Textfeld 12"/>
                <p:cNvSpPr txBox="1"/>
                <p:nvPr/>
              </p:nvSpPr>
              <p:spPr>
                <a:xfrm>
                  <a:off x="4461591" y="2058191"/>
                  <a:ext cx="3672408" cy="1184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buClr>
                      <a:schemeClr val="accent1"/>
                    </a:buClr>
                    <a:buSzPct val="25000"/>
                  </a:pPr>
                  <a:r>
                    <a:rPr lang="de-DE" sz="2800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Questrial"/>
                    </a:rPr>
                    <a:t>Brilliant</a:t>
                  </a:r>
                  <a:endParaRPr lang="de-DE" sz="2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Textfeld 13"/>
                <p:cNvSpPr txBox="1"/>
                <p:nvPr/>
              </p:nvSpPr>
              <p:spPr>
                <a:xfrm>
                  <a:off x="2719784" y="2657124"/>
                  <a:ext cx="3672408" cy="21594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spcBef>
                      <a:spcPts val="600"/>
                    </a:spcBef>
                    <a:buClr>
                      <a:schemeClr val="accent1"/>
                    </a:buClr>
                    <a:buSzPct val="25000"/>
                  </a:pPr>
                  <a:r>
                    <a:rPr lang="de-DE" sz="2800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Questrial"/>
                    </a:rPr>
                    <a:t>Stimmigkeit von Außen und Innen</a:t>
                  </a:r>
                </a:p>
              </p:txBody>
            </p:sp>
            <p:sp>
              <p:nvSpPr>
                <p:cNvPr id="15" name="Textfeld 14"/>
                <p:cNvSpPr txBox="1"/>
                <p:nvPr/>
              </p:nvSpPr>
              <p:spPr>
                <a:xfrm>
                  <a:off x="977976" y="2204868"/>
                  <a:ext cx="3672408" cy="1184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spcBef>
                      <a:spcPts val="600"/>
                    </a:spcBef>
                    <a:buClr>
                      <a:schemeClr val="accent1"/>
                    </a:buClr>
                    <a:buSzPct val="25000"/>
                  </a:pPr>
                  <a:r>
                    <a:rPr lang="de-DE" sz="2800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Questrial"/>
                    </a:rPr>
                    <a:t>Unzerstörbar</a:t>
                  </a:r>
                  <a:endParaRPr lang="de-DE" sz="2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Textfeld 15"/>
                <p:cNvSpPr txBox="1"/>
                <p:nvPr/>
              </p:nvSpPr>
              <p:spPr>
                <a:xfrm>
                  <a:off x="977976" y="1846323"/>
                  <a:ext cx="4543846" cy="1184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spcBef>
                      <a:spcPts val="600"/>
                    </a:spcBef>
                    <a:buClr>
                      <a:schemeClr val="accent1"/>
                    </a:buClr>
                    <a:buSzPct val="25000"/>
                  </a:pPr>
                  <a:r>
                    <a:rPr lang="de-DE" sz="2800" dirty="0" smtClean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Questrial"/>
                    </a:rPr>
                    <a:t>Zeitlos wertvoll</a:t>
                  </a:r>
                </a:p>
              </p:txBody>
            </p:sp>
          </p:grpSp>
          <p:sp>
            <p:nvSpPr>
              <p:cNvPr id="8" name="Textfeld 7"/>
              <p:cNvSpPr txBox="1"/>
              <p:nvPr/>
            </p:nvSpPr>
            <p:spPr>
              <a:xfrm>
                <a:off x="4788023" y="4961243"/>
                <a:ext cx="3672408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spcBef>
                    <a:spcPts val="600"/>
                  </a:spcBef>
                  <a:buClr>
                    <a:schemeClr val="accent1"/>
                  </a:buClr>
                  <a:buSzPct val="25000"/>
                </a:pPr>
                <a:r>
                  <a:rPr lang="de-DE" sz="2800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Questrial"/>
                  </a:rPr>
                  <a:t>Veredelbar</a:t>
                </a:r>
              </a:p>
            </p:txBody>
          </p:sp>
        </p:grpSp>
      </p:grpSp>
      <p:sp>
        <p:nvSpPr>
          <p:cNvPr id="11" name="Shape 549"/>
          <p:cNvSpPr txBox="1"/>
          <p:nvPr/>
        </p:nvSpPr>
        <p:spPr>
          <a:xfrm>
            <a:off x="323528" y="116632"/>
            <a:ext cx="8532952" cy="72007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accent1"/>
              </a:buClr>
              <a:buSzPct val="25000"/>
            </a:pPr>
            <a:r>
              <a:rPr lang="de-DE" sz="2800" b="0" i="0" u="none" strike="noStrike" cap="none" baseline="0" dirty="0" smtClean="0">
                <a:solidFill>
                  <a:schemeClr val="accent1"/>
                </a:solidFill>
                <a:ea typeface="Questrial"/>
                <a:sym typeface="Questrial"/>
              </a:rPr>
              <a:t>Identität</a:t>
            </a:r>
            <a:r>
              <a:rPr lang="de-DE" sz="2800" b="0" i="0" u="none" strike="noStrike" cap="none" dirty="0" smtClean="0">
                <a:solidFill>
                  <a:schemeClr val="accent1"/>
                </a:solidFill>
                <a:ea typeface="Questrial"/>
                <a:sym typeface="Questrial"/>
              </a:rPr>
              <a:t> – Der Diamant </a:t>
            </a:r>
            <a:endParaRPr lang="de-DE" sz="2800" b="0" i="0" u="none" strike="noStrike" cap="none" baseline="0" dirty="0">
              <a:solidFill>
                <a:schemeClr val="accent1"/>
              </a:solidFill>
              <a:ea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0950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sz="half" idx="2"/>
          </p:nvPr>
        </p:nvSpPr>
        <p:spPr>
          <a:xfrm>
            <a:off x="531591" y="1988840"/>
            <a:ext cx="1594521" cy="37804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endParaRPr lang="de-DE" sz="2400" dirty="0" smtClean="0">
              <a:solidFill>
                <a:schemeClr val="bg1"/>
              </a:solidFill>
              <a:ea typeface="Questrial"/>
              <a:sym typeface="Questrial"/>
            </a:endParaRPr>
          </a:p>
          <a:p>
            <a:pPr marL="0" marR="0" lvl="0" indent="0" algn="ctr" rtl="0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endParaRPr lang="de-DE" sz="2400" dirty="0">
              <a:solidFill>
                <a:schemeClr val="bg1"/>
              </a:solidFill>
              <a:ea typeface="Questrial"/>
              <a:sym typeface="Questrial"/>
            </a:endParaRPr>
          </a:p>
          <a:p>
            <a:pPr marL="0" marR="0" lvl="0" indent="0" algn="ctr" rtl="0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de-DE" sz="2400" dirty="0" smtClean="0">
                <a:solidFill>
                  <a:schemeClr val="bg1"/>
                </a:solidFill>
                <a:ea typeface="Questrial"/>
                <a:sym typeface="Questrial"/>
              </a:rPr>
              <a:t>Person</a:t>
            </a:r>
          </a:p>
          <a:p>
            <a:pPr algn="ctr">
              <a:buSzPct val="25000"/>
            </a:pPr>
            <a:r>
              <a:rPr lang="de-DE" sz="1400" dirty="0">
                <a:solidFill>
                  <a:schemeClr val="bg1"/>
                </a:solidFill>
                <a:ea typeface="Questrial"/>
              </a:rPr>
              <a:t>Persönlichkeit</a:t>
            </a:r>
          </a:p>
          <a:p>
            <a:pPr algn="ctr">
              <a:buSzPct val="25000"/>
            </a:pPr>
            <a:r>
              <a:rPr lang="de-DE" sz="1400" dirty="0">
                <a:solidFill>
                  <a:schemeClr val="bg1"/>
                </a:solidFill>
                <a:ea typeface="Questrial"/>
              </a:rPr>
              <a:t>Lebensphase</a:t>
            </a:r>
          </a:p>
          <a:p>
            <a:pPr algn="ctr">
              <a:buSzPct val="25000"/>
            </a:pPr>
            <a:r>
              <a:rPr lang="de-DE" sz="1400" dirty="0">
                <a:solidFill>
                  <a:schemeClr val="bg1"/>
                </a:solidFill>
                <a:ea typeface="Questrial"/>
              </a:rPr>
              <a:t>Lebensthemen</a:t>
            </a:r>
          </a:p>
          <a:p>
            <a:pPr algn="ctr">
              <a:buSzPct val="25000"/>
            </a:pPr>
            <a:r>
              <a:rPr lang="de-DE" sz="1400" dirty="0">
                <a:solidFill>
                  <a:schemeClr val="bg1"/>
                </a:solidFill>
                <a:ea typeface="Questrial"/>
              </a:rPr>
              <a:t>Glaubenssätze</a:t>
            </a:r>
          </a:p>
          <a:p>
            <a:pPr marR="0" lvl="0" algn="ctr" rtl="0">
              <a:spcBef>
                <a:spcPts val="600"/>
              </a:spcBef>
              <a:buClr>
                <a:schemeClr val="accent1"/>
              </a:buClr>
              <a:buSzPct val="25000"/>
            </a:pPr>
            <a:endParaRPr lang="de-DE" sz="1600" b="0" i="0" u="none" strike="noStrike" cap="none" baseline="0" dirty="0">
              <a:solidFill>
                <a:schemeClr val="bg1"/>
              </a:solidFill>
              <a:ea typeface="Questrial"/>
              <a:sym typeface="Questrial"/>
            </a:endParaRPr>
          </a:p>
          <a:p>
            <a:pPr marL="0" marR="0" lvl="0" indent="0" algn="ctr" rtl="0">
              <a:spcBef>
                <a:spcPts val="600"/>
              </a:spcBef>
              <a:buClr>
                <a:schemeClr val="accent1"/>
              </a:buClr>
              <a:buFont typeface="Noto Symbol"/>
              <a:buNone/>
            </a:pPr>
            <a:endParaRPr sz="1600" b="0" i="0" u="none" strike="noStrike" cap="none" baseline="0" dirty="0">
              <a:solidFill>
                <a:schemeClr val="bg1"/>
              </a:solidFill>
              <a:ea typeface="Questrial"/>
              <a:sym typeface="Questrial"/>
            </a:endParaRPr>
          </a:p>
          <a:p>
            <a:pPr marL="0" marR="0" lvl="0" indent="0" algn="ctr" rtl="0">
              <a:spcBef>
                <a:spcPts val="600"/>
              </a:spcBef>
              <a:buClr>
                <a:schemeClr val="accent1"/>
              </a:buClr>
              <a:buFont typeface="Noto Symbol"/>
              <a:buNone/>
            </a:pPr>
            <a:endParaRPr sz="1600" b="0" i="0" u="none" strike="noStrike" cap="none" baseline="0" dirty="0">
              <a:solidFill>
                <a:schemeClr val="bg1"/>
              </a:solidFill>
              <a:ea typeface="Questrial"/>
              <a:sym typeface="Questrial"/>
            </a:endParaRPr>
          </a:p>
        </p:txBody>
      </p:sp>
      <p:sp>
        <p:nvSpPr>
          <p:cNvPr id="6" name="Shape 549"/>
          <p:cNvSpPr txBox="1"/>
          <p:nvPr/>
        </p:nvSpPr>
        <p:spPr>
          <a:xfrm>
            <a:off x="323528" y="260649"/>
            <a:ext cx="8532952" cy="57606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accent1"/>
              </a:buClr>
              <a:buSzPct val="25000"/>
            </a:pPr>
            <a:r>
              <a:rPr lang="de-DE" sz="2800" b="0" i="0" u="none" strike="noStrike" cap="none" baseline="0" dirty="0" smtClean="0">
                <a:solidFill>
                  <a:schemeClr val="accent1"/>
                </a:solidFill>
                <a:ea typeface="Questrial"/>
                <a:sym typeface="Questrial"/>
              </a:rPr>
              <a:t>Das</a:t>
            </a:r>
            <a:r>
              <a:rPr lang="de-DE" sz="2800" b="0" i="0" u="none" strike="noStrike" cap="none" dirty="0" smtClean="0">
                <a:solidFill>
                  <a:schemeClr val="accent1"/>
                </a:solidFill>
                <a:ea typeface="Questrial"/>
                <a:sym typeface="Questrial"/>
              </a:rPr>
              <a:t> Diamant Modell exzellenter Karrieren</a:t>
            </a:r>
            <a:endParaRPr lang="de-DE" sz="2800" b="0" i="0" u="none" strike="noStrike" cap="none" baseline="0" dirty="0">
              <a:solidFill>
                <a:schemeClr val="accent1"/>
              </a:solidFill>
              <a:ea typeface="Questrial"/>
              <a:sym typeface="Questrial"/>
            </a:endParaRPr>
          </a:p>
        </p:txBody>
      </p:sp>
      <p:pic>
        <p:nvPicPr>
          <p:cNvPr id="7" name="Bild 6" descr="UBS_Diamant_Dreieck_iStock_000025423602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5040560" cy="3780420"/>
          </a:xfrm>
          <a:prstGeom prst="rect">
            <a:avLst/>
          </a:prstGeom>
        </p:spPr>
      </p:pic>
      <p:sp>
        <p:nvSpPr>
          <p:cNvPr id="9" name="Shape 603"/>
          <p:cNvSpPr txBox="1">
            <a:spLocks/>
          </p:cNvSpPr>
          <p:nvPr/>
        </p:nvSpPr>
        <p:spPr>
          <a:xfrm>
            <a:off x="2118556" y="836712"/>
            <a:ext cx="5040560" cy="11521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  <a:buFont typeface="Noto Symbol"/>
              <a:buNone/>
            </a:pPr>
            <a:r>
              <a:rPr lang="de-DE" sz="2400" dirty="0" smtClean="0">
                <a:solidFill>
                  <a:schemeClr val="bg1"/>
                </a:solidFill>
                <a:ea typeface="Questrial"/>
                <a:sym typeface="Questrial"/>
              </a:rPr>
              <a:t>Passion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chemeClr val="bg1"/>
                </a:solidFill>
                <a:ea typeface="Questrial"/>
              </a:rPr>
              <a:t>Inneres Anliegen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chemeClr val="bg1"/>
                </a:solidFill>
                <a:ea typeface="Questrial"/>
              </a:rPr>
              <a:t>Zentraler Wert</a:t>
            </a:r>
          </a:p>
          <a:p>
            <a:pPr algn="ctr">
              <a:buSzPct val="25000"/>
            </a:pPr>
            <a:endParaRPr lang="de-DE" dirty="0" smtClean="0">
              <a:solidFill>
                <a:schemeClr val="bg1"/>
              </a:solidFill>
              <a:ea typeface="Questrial"/>
              <a:sym typeface="Questrial"/>
            </a:endParaRPr>
          </a:p>
          <a:p>
            <a:pPr algn="ctr">
              <a:buFont typeface="Noto Symbol"/>
              <a:buNone/>
            </a:pPr>
            <a:endParaRPr lang="de-DE" dirty="0" smtClean="0">
              <a:solidFill>
                <a:schemeClr val="bg1"/>
              </a:solidFill>
              <a:ea typeface="Questrial"/>
              <a:sym typeface="Questrial"/>
            </a:endParaRPr>
          </a:p>
          <a:p>
            <a:pPr algn="ctr">
              <a:buFont typeface="Noto Symbol"/>
              <a:buNone/>
            </a:pPr>
            <a:endParaRPr lang="de-DE" dirty="0">
              <a:solidFill>
                <a:schemeClr val="bg1"/>
              </a:solidFill>
              <a:ea typeface="Questrial"/>
              <a:sym typeface="Questrial"/>
            </a:endParaRPr>
          </a:p>
        </p:txBody>
      </p:sp>
      <p:sp>
        <p:nvSpPr>
          <p:cNvPr id="10" name="Shape 603"/>
          <p:cNvSpPr txBox="1">
            <a:spLocks/>
          </p:cNvSpPr>
          <p:nvPr/>
        </p:nvSpPr>
        <p:spPr>
          <a:xfrm>
            <a:off x="5004048" y="4149080"/>
            <a:ext cx="1728192" cy="115212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  <a:buFont typeface="Noto Symbol"/>
              <a:buNone/>
            </a:pPr>
            <a:r>
              <a:rPr lang="de-DE" sz="2400" dirty="0" smtClean="0">
                <a:solidFill>
                  <a:schemeClr val="bg1"/>
                </a:solidFill>
                <a:ea typeface="Questrial"/>
                <a:sym typeface="Questrial"/>
              </a:rPr>
              <a:t>Vision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chemeClr val="bg1"/>
                </a:solidFill>
                <a:ea typeface="Questrial"/>
              </a:rPr>
              <a:t>Wirkungsgrad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chemeClr val="bg1"/>
                </a:solidFill>
                <a:ea typeface="Questrial"/>
              </a:rPr>
              <a:t>Bühne</a:t>
            </a:r>
          </a:p>
          <a:p>
            <a:pPr algn="ctr">
              <a:buSzPct val="25000"/>
            </a:pPr>
            <a:endParaRPr lang="de-DE" dirty="0" smtClean="0">
              <a:solidFill>
                <a:schemeClr val="bg1"/>
              </a:solidFill>
              <a:ea typeface="Questrial"/>
              <a:sym typeface="Questrial"/>
            </a:endParaRPr>
          </a:p>
          <a:p>
            <a:pPr algn="ctr">
              <a:buFont typeface="Noto Symbol"/>
              <a:buNone/>
            </a:pPr>
            <a:endParaRPr lang="de-DE" dirty="0" smtClean="0">
              <a:solidFill>
                <a:schemeClr val="bg1"/>
              </a:solidFill>
              <a:ea typeface="Questrial"/>
              <a:sym typeface="Questrial"/>
            </a:endParaRPr>
          </a:p>
          <a:p>
            <a:pPr algn="ctr">
              <a:buFont typeface="Noto Symbol"/>
              <a:buNone/>
            </a:pPr>
            <a:endParaRPr lang="de-DE" dirty="0">
              <a:solidFill>
                <a:schemeClr val="bg1"/>
              </a:solidFill>
              <a:ea typeface="Questrial"/>
              <a:sym typeface="Questrial"/>
            </a:endParaRPr>
          </a:p>
        </p:txBody>
      </p:sp>
      <p:sp>
        <p:nvSpPr>
          <p:cNvPr id="11" name="Shape 603"/>
          <p:cNvSpPr txBox="1">
            <a:spLocks/>
          </p:cNvSpPr>
          <p:nvPr/>
        </p:nvSpPr>
        <p:spPr>
          <a:xfrm>
            <a:off x="7164288" y="1988840"/>
            <a:ext cx="1728192" cy="37804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  <a:buFont typeface="Noto Symbol"/>
              <a:buNone/>
            </a:pPr>
            <a:endParaRPr lang="de-DE" sz="2400" dirty="0" smtClean="0">
              <a:solidFill>
                <a:schemeClr val="bg1"/>
              </a:solidFill>
              <a:ea typeface="Questrial"/>
              <a:sym typeface="Questrial"/>
            </a:endParaRPr>
          </a:p>
          <a:p>
            <a:pPr algn="ctr">
              <a:buSzPct val="25000"/>
              <a:buFont typeface="Noto Symbol"/>
              <a:buNone/>
            </a:pPr>
            <a:endParaRPr lang="de-DE" sz="2400" dirty="0">
              <a:solidFill>
                <a:schemeClr val="bg1"/>
              </a:solidFill>
              <a:ea typeface="Questrial"/>
              <a:sym typeface="Questrial"/>
            </a:endParaRPr>
          </a:p>
          <a:p>
            <a:pPr algn="ctr">
              <a:buSzPct val="25000"/>
              <a:buFont typeface="Noto Symbol"/>
              <a:buNone/>
            </a:pPr>
            <a:endParaRPr lang="de-DE" sz="2400" dirty="0" smtClean="0">
              <a:solidFill>
                <a:schemeClr val="bg1"/>
              </a:solidFill>
              <a:ea typeface="Questrial"/>
              <a:sym typeface="Questrial"/>
            </a:endParaRPr>
          </a:p>
          <a:p>
            <a:pPr algn="ctr">
              <a:buSzPct val="25000"/>
              <a:buFont typeface="Noto Symbol"/>
              <a:buNone/>
            </a:pPr>
            <a:r>
              <a:rPr lang="de-DE" sz="2400" dirty="0" smtClean="0">
                <a:solidFill>
                  <a:schemeClr val="bg1"/>
                </a:solidFill>
                <a:ea typeface="Questrial"/>
                <a:sym typeface="Questrial"/>
              </a:rPr>
              <a:t>Profession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chemeClr val="bg1"/>
                </a:solidFill>
                <a:ea typeface="Questrial"/>
              </a:rPr>
              <a:t>Können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chemeClr val="bg1"/>
                </a:solidFill>
                <a:ea typeface="Questrial"/>
              </a:rPr>
              <a:t>Meisterschaft</a:t>
            </a:r>
          </a:p>
          <a:p>
            <a:pPr algn="ctr">
              <a:buSzPct val="25000"/>
            </a:pPr>
            <a:endParaRPr lang="de-DE" dirty="0" smtClean="0">
              <a:solidFill>
                <a:schemeClr val="bg1"/>
              </a:solidFill>
              <a:ea typeface="Questrial"/>
              <a:sym typeface="Questrial"/>
            </a:endParaRPr>
          </a:p>
          <a:p>
            <a:pPr algn="ctr">
              <a:buFont typeface="Noto Symbol"/>
              <a:buNone/>
            </a:pPr>
            <a:endParaRPr lang="de-DE" dirty="0" smtClean="0">
              <a:solidFill>
                <a:schemeClr val="bg1"/>
              </a:solidFill>
              <a:ea typeface="Questrial"/>
              <a:sym typeface="Questrial"/>
            </a:endParaRPr>
          </a:p>
          <a:p>
            <a:pPr algn="ctr">
              <a:buFont typeface="Noto Symbol"/>
              <a:buNone/>
            </a:pPr>
            <a:endParaRPr lang="de-DE" dirty="0">
              <a:solidFill>
                <a:schemeClr val="bg1"/>
              </a:solidFill>
              <a:ea typeface="Questrial"/>
              <a:sym typeface="Questrial"/>
            </a:endParaRPr>
          </a:p>
        </p:txBody>
      </p:sp>
      <p:sp>
        <p:nvSpPr>
          <p:cNvPr id="12" name="Shape 603"/>
          <p:cNvSpPr txBox="1">
            <a:spLocks/>
          </p:cNvSpPr>
          <p:nvPr/>
        </p:nvSpPr>
        <p:spPr>
          <a:xfrm>
            <a:off x="2128698" y="5769260"/>
            <a:ext cx="5030418" cy="10435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  <a:buFont typeface="Noto Symbol"/>
              <a:buNone/>
            </a:pPr>
            <a:r>
              <a:rPr lang="de-DE" sz="2400" dirty="0" smtClean="0">
                <a:solidFill>
                  <a:schemeClr val="bg1"/>
                </a:solidFill>
                <a:ea typeface="Questrial"/>
                <a:sym typeface="Questrial"/>
              </a:rPr>
              <a:t>Rolle/Funktion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chemeClr val="bg1"/>
                </a:solidFill>
                <a:ea typeface="Questrial"/>
              </a:rPr>
              <a:t>Anforderung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chemeClr val="bg1"/>
                </a:solidFill>
                <a:ea typeface="Questrial"/>
              </a:rPr>
              <a:t>Ausfüllung</a:t>
            </a:r>
            <a:endParaRPr lang="de-DE" dirty="0" smtClean="0">
              <a:solidFill>
                <a:schemeClr val="bg1"/>
              </a:solidFill>
              <a:ea typeface="Questrial"/>
              <a:sym typeface="Questrial"/>
            </a:endParaRPr>
          </a:p>
          <a:p>
            <a:pPr algn="ctr">
              <a:buFont typeface="Noto Symbol"/>
              <a:buNone/>
            </a:pPr>
            <a:endParaRPr lang="de-DE" dirty="0">
              <a:solidFill>
                <a:schemeClr val="bg1"/>
              </a:solidFill>
              <a:ea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79339708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251520" y="2780928"/>
            <a:ext cx="1800200" cy="17281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de-DE" sz="2400" dirty="0" smtClean="0">
                <a:solidFill>
                  <a:srgbClr val="000090"/>
                </a:solidFill>
                <a:ea typeface="Questrial"/>
                <a:sym typeface="Questrial"/>
              </a:rPr>
              <a:t>Person</a:t>
            </a:r>
          </a:p>
          <a:p>
            <a:pPr marL="127000" indent="0">
              <a:buSzPct val="25000"/>
              <a:buNone/>
            </a:pPr>
            <a:r>
              <a:rPr lang="de-DE" sz="1400" dirty="0" smtClean="0">
                <a:solidFill>
                  <a:srgbClr val="000090"/>
                </a:solidFill>
                <a:ea typeface="Questrial"/>
              </a:rPr>
              <a:t>Persönlichkeit</a:t>
            </a:r>
          </a:p>
          <a:p>
            <a:pPr marL="127000" indent="0">
              <a:buSzPct val="25000"/>
              <a:buNone/>
            </a:pPr>
            <a:r>
              <a:rPr lang="de-DE" sz="1400" dirty="0" smtClean="0">
                <a:solidFill>
                  <a:srgbClr val="000090"/>
                </a:solidFill>
                <a:ea typeface="Questrial"/>
              </a:rPr>
              <a:t>Lebensphase</a:t>
            </a:r>
            <a:endParaRPr lang="de-DE" sz="1400" dirty="0">
              <a:solidFill>
                <a:srgbClr val="000090"/>
              </a:solidFill>
              <a:ea typeface="Questrial"/>
            </a:endParaRPr>
          </a:p>
          <a:p>
            <a:pPr marL="127000" indent="0">
              <a:buSzPct val="25000"/>
              <a:buNone/>
            </a:pPr>
            <a:r>
              <a:rPr lang="de-DE" sz="1400" dirty="0">
                <a:solidFill>
                  <a:srgbClr val="000090"/>
                </a:solidFill>
                <a:ea typeface="Questrial"/>
              </a:rPr>
              <a:t>Lebensthemen</a:t>
            </a:r>
          </a:p>
          <a:p>
            <a:pPr marL="127000" indent="0">
              <a:buSzPct val="25000"/>
              <a:buNone/>
            </a:pPr>
            <a:r>
              <a:rPr lang="de-DE" sz="1400" dirty="0">
                <a:solidFill>
                  <a:srgbClr val="000090"/>
                </a:solidFill>
                <a:ea typeface="Questrial"/>
              </a:rPr>
              <a:t>Glaubenssätze</a:t>
            </a:r>
          </a:p>
          <a:p>
            <a:pPr marR="0" lvl="0" rtl="0">
              <a:spcBef>
                <a:spcPts val="600"/>
              </a:spcBef>
              <a:buClr>
                <a:schemeClr val="accent1"/>
              </a:buClr>
              <a:buSzPct val="25000"/>
            </a:pPr>
            <a:endParaRPr lang="de-DE" sz="1600" b="0" i="0" u="none" strike="noStrike" cap="none" baseline="0" dirty="0">
              <a:solidFill>
                <a:srgbClr val="000090"/>
              </a:solidFill>
              <a:ea typeface="Questrial"/>
              <a:sym typeface="Questrial"/>
            </a:endParaRPr>
          </a:p>
          <a:p>
            <a:pPr marL="0" marR="0" lvl="0" indent="0" rtl="0">
              <a:spcBef>
                <a:spcPts val="600"/>
              </a:spcBef>
              <a:buClr>
                <a:schemeClr val="accent1"/>
              </a:buClr>
              <a:buFont typeface="Noto Symbol"/>
              <a:buNone/>
            </a:pPr>
            <a:endParaRPr sz="1600" b="0" i="0" u="none" strike="noStrike" cap="none" baseline="0" dirty="0">
              <a:solidFill>
                <a:srgbClr val="000090"/>
              </a:solidFill>
              <a:ea typeface="Questrial"/>
              <a:sym typeface="Questrial"/>
            </a:endParaRPr>
          </a:p>
          <a:p>
            <a:pPr marL="0" marR="0" lvl="0" indent="0" rtl="0">
              <a:spcBef>
                <a:spcPts val="600"/>
              </a:spcBef>
              <a:buClr>
                <a:schemeClr val="accent1"/>
              </a:buClr>
              <a:buFont typeface="Noto Symbol"/>
              <a:buNone/>
            </a:pPr>
            <a:endParaRPr sz="1600" b="0" i="0" u="none" strike="noStrike" cap="none" baseline="0" dirty="0">
              <a:solidFill>
                <a:srgbClr val="000090"/>
              </a:solidFill>
              <a:ea typeface="Questrial"/>
              <a:sym typeface="Questrial"/>
            </a:endParaRPr>
          </a:p>
        </p:txBody>
      </p:sp>
      <p:sp>
        <p:nvSpPr>
          <p:cNvPr id="6" name="Shape 549"/>
          <p:cNvSpPr txBox="1"/>
          <p:nvPr/>
        </p:nvSpPr>
        <p:spPr>
          <a:xfrm>
            <a:off x="323528" y="260649"/>
            <a:ext cx="8532952" cy="57606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accent1"/>
              </a:buClr>
              <a:buSzPct val="25000"/>
            </a:pPr>
            <a:r>
              <a:rPr lang="de-DE" sz="2800" b="0" i="0" u="none" strike="noStrike" cap="none" baseline="0" dirty="0" smtClean="0">
                <a:solidFill>
                  <a:schemeClr val="accent1"/>
                </a:solidFill>
                <a:ea typeface="Questrial"/>
                <a:sym typeface="Questrial"/>
              </a:rPr>
              <a:t>Das</a:t>
            </a:r>
            <a:r>
              <a:rPr lang="de-DE" sz="2800" b="0" i="0" u="none" strike="noStrike" cap="none" dirty="0" smtClean="0">
                <a:solidFill>
                  <a:schemeClr val="accent1"/>
                </a:solidFill>
                <a:ea typeface="Questrial"/>
                <a:sym typeface="Questrial"/>
              </a:rPr>
              <a:t> Diamant Modell exzellenter Karrieren</a:t>
            </a:r>
          </a:p>
        </p:txBody>
      </p:sp>
      <p:pic>
        <p:nvPicPr>
          <p:cNvPr id="7" name="Bild 6" descr="UBS_Diamant_Dreieck_iStock_000025423602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5040560" cy="3780420"/>
          </a:xfrm>
          <a:prstGeom prst="rect">
            <a:avLst/>
          </a:prstGeom>
        </p:spPr>
      </p:pic>
      <p:sp>
        <p:nvSpPr>
          <p:cNvPr id="9" name="Shape 603"/>
          <p:cNvSpPr txBox="1">
            <a:spLocks/>
          </p:cNvSpPr>
          <p:nvPr/>
        </p:nvSpPr>
        <p:spPr>
          <a:xfrm>
            <a:off x="3707904" y="908720"/>
            <a:ext cx="1728192" cy="115212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  <a:buFont typeface="Noto Symbol"/>
              <a:buNone/>
            </a:pPr>
            <a:r>
              <a:rPr lang="de-DE" sz="2400" dirty="0" smtClean="0">
                <a:solidFill>
                  <a:srgbClr val="000090"/>
                </a:solidFill>
                <a:ea typeface="Questrial"/>
                <a:sym typeface="Questrial"/>
              </a:rPr>
              <a:t>Passion</a:t>
            </a:r>
          </a:p>
          <a:p>
            <a:pPr>
              <a:buSzPct val="25000"/>
            </a:pPr>
            <a:r>
              <a:rPr lang="de-DE" sz="1400" dirty="0" smtClean="0">
                <a:solidFill>
                  <a:srgbClr val="000090"/>
                </a:solidFill>
                <a:ea typeface="Questrial"/>
              </a:rPr>
              <a:t>Inneres Anliegen</a:t>
            </a:r>
          </a:p>
          <a:p>
            <a:pPr>
              <a:buSzPct val="25000"/>
            </a:pPr>
            <a:r>
              <a:rPr lang="de-DE" sz="1400" dirty="0" smtClean="0">
                <a:solidFill>
                  <a:srgbClr val="000090"/>
                </a:solidFill>
                <a:ea typeface="Questrial"/>
              </a:rPr>
              <a:t>Zentraler Wert</a:t>
            </a:r>
          </a:p>
          <a:p>
            <a:pPr>
              <a:buSzPct val="25000"/>
            </a:pPr>
            <a:endParaRPr lang="de-DE" dirty="0" smtClean="0">
              <a:solidFill>
                <a:srgbClr val="000090"/>
              </a:solidFill>
              <a:ea typeface="Questrial"/>
              <a:sym typeface="Questrial"/>
            </a:endParaRPr>
          </a:p>
          <a:p>
            <a:pPr>
              <a:buFont typeface="Noto Symbol"/>
              <a:buNone/>
            </a:pPr>
            <a:endParaRPr lang="de-DE" dirty="0" smtClean="0">
              <a:solidFill>
                <a:srgbClr val="000090"/>
              </a:solidFill>
              <a:ea typeface="Questrial"/>
              <a:sym typeface="Questrial"/>
            </a:endParaRPr>
          </a:p>
          <a:p>
            <a:pPr>
              <a:buFont typeface="Noto Symbol"/>
              <a:buNone/>
            </a:pPr>
            <a:endParaRPr lang="de-DE" dirty="0">
              <a:solidFill>
                <a:srgbClr val="000090"/>
              </a:solidFill>
              <a:ea typeface="Questrial"/>
              <a:sym typeface="Questrial"/>
            </a:endParaRPr>
          </a:p>
        </p:txBody>
      </p:sp>
      <p:sp>
        <p:nvSpPr>
          <p:cNvPr id="10" name="Shape 603"/>
          <p:cNvSpPr txBox="1">
            <a:spLocks/>
          </p:cNvSpPr>
          <p:nvPr/>
        </p:nvSpPr>
        <p:spPr>
          <a:xfrm>
            <a:off x="4860032" y="4005064"/>
            <a:ext cx="1728192" cy="115212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  <a:buFont typeface="Noto Symbol"/>
              <a:buNone/>
            </a:pPr>
            <a:r>
              <a:rPr lang="de-DE" sz="2400" dirty="0" smtClean="0">
                <a:solidFill>
                  <a:srgbClr val="000090"/>
                </a:solidFill>
                <a:ea typeface="Questrial"/>
                <a:sym typeface="Questrial"/>
              </a:rPr>
              <a:t>Vision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rgbClr val="000090"/>
                </a:solidFill>
                <a:ea typeface="Questrial"/>
              </a:rPr>
              <a:t>Wirkungsgrad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rgbClr val="000090"/>
                </a:solidFill>
                <a:ea typeface="Questrial"/>
              </a:rPr>
              <a:t>Bühne</a:t>
            </a:r>
          </a:p>
          <a:p>
            <a:pPr algn="ctr">
              <a:buSzPct val="25000"/>
            </a:pPr>
            <a:endParaRPr lang="de-DE" dirty="0" smtClean="0">
              <a:solidFill>
                <a:srgbClr val="000090"/>
              </a:solidFill>
              <a:ea typeface="Questrial"/>
              <a:sym typeface="Questrial"/>
            </a:endParaRPr>
          </a:p>
          <a:p>
            <a:pPr algn="ctr">
              <a:buFont typeface="Noto Symbol"/>
              <a:buNone/>
            </a:pPr>
            <a:endParaRPr lang="de-DE" dirty="0" smtClean="0">
              <a:solidFill>
                <a:srgbClr val="000090"/>
              </a:solidFill>
              <a:ea typeface="Questrial"/>
              <a:sym typeface="Questrial"/>
            </a:endParaRPr>
          </a:p>
          <a:p>
            <a:pPr algn="ctr">
              <a:buFont typeface="Noto Symbol"/>
              <a:buNone/>
            </a:pPr>
            <a:endParaRPr lang="de-DE" dirty="0">
              <a:solidFill>
                <a:srgbClr val="000090"/>
              </a:solidFill>
              <a:ea typeface="Questrial"/>
              <a:sym typeface="Questrial"/>
            </a:endParaRPr>
          </a:p>
        </p:txBody>
      </p:sp>
      <p:sp>
        <p:nvSpPr>
          <p:cNvPr id="11" name="Shape 603"/>
          <p:cNvSpPr txBox="1">
            <a:spLocks/>
          </p:cNvSpPr>
          <p:nvPr/>
        </p:nvSpPr>
        <p:spPr>
          <a:xfrm>
            <a:off x="7236296" y="3068960"/>
            <a:ext cx="1728192" cy="115212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  <a:buFont typeface="Noto Symbol"/>
              <a:buNone/>
            </a:pPr>
            <a:r>
              <a:rPr lang="de-DE" sz="2400" dirty="0" smtClean="0">
                <a:solidFill>
                  <a:srgbClr val="000090"/>
                </a:solidFill>
                <a:ea typeface="Questrial"/>
                <a:sym typeface="Questrial"/>
              </a:rPr>
              <a:t>Profession</a:t>
            </a:r>
          </a:p>
          <a:p>
            <a:pPr>
              <a:buSzPct val="25000"/>
            </a:pPr>
            <a:r>
              <a:rPr lang="de-DE" sz="1400" dirty="0" smtClean="0">
                <a:solidFill>
                  <a:srgbClr val="000090"/>
                </a:solidFill>
                <a:ea typeface="Questrial"/>
              </a:rPr>
              <a:t>Können</a:t>
            </a:r>
          </a:p>
          <a:p>
            <a:pPr>
              <a:buSzPct val="25000"/>
            </a:pPr>
            <a:r>
              <a:rPr lang="de-DE" sz="1400" dirty="0" smtClean="0">
                <a:solidFill>
                  <a:srgbClr val="000090"/>
                </a:solidFill>
                <a:ea typeface="Questrial"/>
              </a:rPr>
              <a:t>Meisterschaft</a:t>
            </a:r>
          </a:p>
          <a:p>
            <a:pPr>
              <a:buSzPct val="25000"/>
            </a:pPr>
            <a:endParaRPr lang="de-DE" dirty="0" smtClean="0">
              <a:solidFill>
                <a:srgbClr val="000090"/>
              </a:solidFill>
              <a:ea typeface="Questrial"/>
              <a:sym typeface="Questrial"/>
            </a:endParaRPr>
          </a:p>
          <a:p>
            <a:pPr>
              <a:buFont typeface="Noto Symbol"/>
              <a:buNone/>
            </a:pPr>
            <a:endParaRPr lang="de-DE" dirty="0" smtClean="0">
              <a:solidFill>
                <a:srgbClr val="000090"/>
              </a:solidFill>
              <a:ea typeface="Questrial"/>
              <a:sym typeface="Questrial"/>
            </a:endParaRPr>
          </a:p>
          <a:p>
            <a:pPr>
              <a:buFont typeface="Noto Symbol"/>
              <a:buNone/>
            </a:pPr>
            <a:endParaRPr lang="de-DE" dirty="0">
              <a:solidFill>
                <a:srgbClr val="000090"/>
              </a:solidFill>
              <a:ea typeface="Questrial"/>
              <a:sym typeface="Questrial"/>
            </a:endParaRPr>
          </a:p>
        </p:txBody>
      </p:sp>
      <p:sp>
        <p:nvSpPr>
          <p:cNvPr id="12" name="Shape 603"/>
          <p:cNvSpPr txBox="1">
            <a:spLocks/>
          </p:cNvSpPr>
          <p:nvPr/>
        </p:nvSpPr>
        <p:spPr>
          <a:xfrm>
            <a:off x="3779912" y="5345832"/>
            <a:ext cx="1728192" cy="151216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  <a:buFont typeface="Noto Symbol"/>
              <a:buNone/>
            </a:pPr>
            <a:r>
              <a:rPr lang="de-DE" sz="2400" dirty="0" smtClean="0">
                <a:solidFill>
                  <a:srgbClr val="000090"/>
                </a:solidFill>
                <a:ea typeface="Questrial"/>
                <a:sym typeface="Questrial"/>
              </a:rPr>
              <a:t>Rolle / Funktion</a:t>
            </a:r>
          </a:p>
          <a:p>
            <a:pPr>
              <a:buSzPct val="25000"/>
            </a:pPr>
            <a:r>
              <a:rPr lang="de-DE" sz="1400" dirty="0" smtClean="0">
                <a:solidFill>
                  <a:srgbClr val="000090"/>
                </a:solidFill>
                <a:ea typeface="Questrial"/>
              </a:rPr>
              <a:t>Anforderung</a:t>
            </a:r>
          </a:p>
          <a:p>
            <a:pPr>
              <a:buSzPct val="25000"/>
            </a:pPr>
            <a:r>
              <a:rPr lang="de-DE" sz="1400" dirty="0" smtClean="0">
                <a:solidFill>
                  <a:srgbClr val="000090"/>
                </a:solidFill>
                <a:ea typeface="Questrial"/>
              </a:rPr>
              <a:t>Ausfüllung</a:t>
            </a:r>
          </a:p>
          <a:p>
            <a:pPr>
              <a:buSzPct val="25000"/>
            </a:pPr>
            <a:endParaRPr lang="de-DE" dirty="0" smtClean="0">
              <a:solidFill>
                <a:srgbClr val="000090"/>
              </a:solidFill>
              <a:ea typeface="Questrial"/>
              <a:sym typeface="Questrial"/>
            </a:endParaRPr>
          </a:p>
          <a:p>
            <a:pPr>
              <a:buFont typeface="Noto Symbol"/>
              <a:buNone/>
            </a:pPr>
            <a:endParaRPr lang="de-DE" dirty="0" smtClean="0">
              <a:solidFill>
                <a:srgbClr val="000090"/>
              </a:solidFill>
              <a:ea typeface="Questrial"/>
              <a:sym typeface="Questrial"/>
            </a:endParaRPr>
          </a:p>
          <a:p>
            <a:pPr>
              <a:buFont typeface="Noto Symbol"/>
              <a:buNone/>
            </a:pPr>
            <a:endParaRPr lang="de-DE" dirty="0">
              <a:solidFill>
                <a:srgbClr val="000090"/>
              </a:solidFill>
              <a:ea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00307171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9"/>
          <p:cNvSpPr txBox="1"/>
          <p:nvPr/>
        </p:nvSpPr>
        <p:spPr>
          <a:xfrm>
            <a:off x="323528" y="260649"/>
            <a:ext cx="8532952" cy="57606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accent1"/>
              </a:buClr>
              <a:buSzPct val="25000"/>
            </a:pPr>
            <a:r>
              <a:rPr lang="de-DE" sz="2800" b="0" i="0" u="none" strike="noStrike" cap="none" baseline="0" dirty="0" smtClean="0">
                <a:solidFill>
                  <a:schemeClr val="accent1"/>
                </a:solidFill>
                <a:ea typeface="Questrial"/>
                <a:sym typeface="Questrial"/>
              </a:rPr>
              <a:t>Das</a:t>
            </a:r>
            <a:r>
              <a:rPr lang="de-DE" sz="2800" b="0" i="0" u="none" strike="noStrike" cap="none" dirty="0" smtClean="0">
                <a:solidFill>
                  <a:schemeClr val="accent1"/>
                </a:solidFill>
                <a:ea typeface="Questrial"/>
                <a:sym typeface="Questrial"/>
              </a:rPr>
              <a:t> Diamant Modell exzellenter </a:t>
            </a:r>
            <a:r>
              <a:rPr lang="de-DE" sz="2800" b="0" i="0" u="none" strike="noStrike" cap="none" dirty="0" smtClean="0">
                <a:solidFill>
                  <a:schemeClr val="accent1"/>
                </a:solidFill>
                <a:ea typeface="Questrial"/>
                <a:sym typeface="Questrial"/>
              </a:rPr>
              <a:t>Karrieren</a:t>
            </a:r>
            <a:endParaRPr lang="de-DE" sz="2800" b="0" i="0" u="none" strike="noStrike" cap="none" baseline="0" dirty="0">
              <a:solidFill>
                <a:schemeClr val="accent1"/>
              </a:solidFill>
              <a:ea typeface="Questrial"/>
              <a:sym typeface="Questrial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196752"/>
            <a:ext cx="532859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5875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9"/>
          <p:cNvSpPr txBox="1"/>
          <p:nvPr/>
        </p:nvSpPr>
        <p:spPr>
          <a:xfrm>
            <a:off x="323528" y="260649"/>
            <a:ext cx="8532952" cy="57606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accent1"/>
              </a:buClr>
              <a:buSzPct val="25000"/>
            </a:pPr>
            <a:r>
              <a:rPr lang="de-DE" sz="2800" b="0" i="0" u="none" strike="noStrike" cap="none" baseline="0" dirty="0" smtClean="0">
                <a:solidFill>
                  <a:schemeClr val="accent1"/>
                </a:solidFill>
                <a:ea typeface="Questrial"/>
                <a:sym typeface="Questrial"/>
              </a:rPr>
              <a:t>Das</a:t>
            </a:r>
            <a:r>
              <a:rPr lang="de-DE" sz="2800" b="0" i="0" u="none" strike="noStrike" cap="none" dirty="0" smtClean="0">
                <a:solidFill>
                  <a:schemeClr val="accent1"/>
                </a:solidFill>
                <a:ea typeface="Questrial"/>
                <a:sym typeface="Questrial"/>
              </a:rPr>
              <a:t> Diamant Modell exzellenter „Karrieren“</a:t>
            </a:r>
            <a:endParaRPr lang="de-DE" sz="2800" b="0" i="0" u="none" strike="noStrike" cap="none" baseline="0" dirty="0">
              <a:solidFill>
                <a:schemeClr val="accent1"/>
              </a:solidFill>
              <a:ea typeface="Questrial"/>
              <a:sym typeface="Quest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2818" y="915752"/>
            <a:ext cx="15183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25000"/>
            </a:pPr>
            <a:r>
              <a:rPr lang="de-DE" sz="1800" b="1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Passion</a:t>
            </a:r>
          </a:p>
          <a:p>
            <a:pPr algn="ctr">
              <a:buSzPct val="25000"/>
            </a:pPr>
            <a:r>
              <a:rPr lang="de-DE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Inneres Anliegen</a:t>
            </a:r>
          </a:p>
          <a:p>
            <a:pPr algn="ctr">
              <a:buSzPct val="25000"/>
            </a:pPr>
            <a:r>
              <a:rPr lang="de-DE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Zentraler </a:t>
            </a:r>
            <a:r>
              <a:rPr lang="de-DE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Wert</a:t>
            </a:r>
            <a:endParaRPr lang="de-DE" dirty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8505" y="2780928"/>
            <a:ext cx="13941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de-DE" sz="1800" b="1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Profession</a:t>
            </a:r>
          </a:p>
          <a:p>
            <a:pPr algn="ctr">
              <a:buSzPct val="25000"/>
            </a:pPr>
            <a:r>
              <a:rPr lang="de-DE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Können</a:t>
            </a:r>
          </a:p>
          <a:p>
            <a:pPr algn="ctr">
              <a:buSzPct val="25000"/>
            </a:pPr>
            <a:r>
              <a:rPr lang="de-DE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Meisterschaft</a:t>
            </a:r>
            <a:endParaRPr lang="de-DE" dirty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hape 603"/>
          <p:cNvSpPr txBox="1">
            <a:spLocks/>
          </p:cNvSpPr>
          <p:nvPr/>
        </p:nvSpPr>
        <p:spPr>
          <a:xfrm>
            <a:off x="3812818" y="3173991"/>
            <a:ext cx="1407296" cy="93210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  <a:buFont typeface="Noto Symbol"/>
              <a:buNone/>
            </a:pPr>
            <a:r>
              <a:rPr lang="de-DE" sz="1800" b="1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Vision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Wirkungsgrad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Bühne</a:t>
            </a:r>
          </a:p>
          <a:p>
            <a:pPr algn="ctr">
              <a:buSzPct val="25000"/>
            </a:pPr>
            <a:endParaRPr lang="de-DE" sz="1800" b="1" dirty="0" smtClean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estrial"/>
            </a:endParaRPr>
          </a:p>
          <a:p>
            <a:pPr algn="ctr">
              <a:buFont typeface="Noto Symbol"/>
              <a:buNone/>
            </a:pPr>
            <a:endParaRPr lang="de-DE" sz="1800" b="1" dirty="0" smtClean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estrial"/>
            </a:endParaRPr>
          </a:p>
          <a:p>
            <a:pPr algn="ctr">
              <a:buFont typeface="Noto Symbol"/>
              <a:buNone/>
            </a:pPr>
            <a:endParaRPr lang="de-DE" sz="1800" b="1" dirty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estrial"/>
            </a:endParaRPr>
          </a:p>
        </p:txBody>
      </p:sp>
      <p:sp>
        <p:nvSpPr>
          <p:cNvPr id="17" name="Shape 603"/>
          <p:cNvSpPr txBox="1">
            <a:spLocks/>
          </p:cNvSpPr>
          <p:nvPr/>
        </p:nvSpPr>
        <p:spPr>
          <a:xfrm>
            <a:off x="3545887" y="5881405"/>
            <a:ext cx="2088232" cy="9715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  <a:buFont typeface="Noto Symbol"/>
              <a:buNone/>
            </a:pPr>
            <a:r>
              <a:rPr lang="de-DE" sz="1800" b="1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Rolle/Funktion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Anforderung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Ausfüllung</a:t>
            </a:r>
            <a:endParaRPr lang="de-DE" sz="1400" dirty="0" smtClean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est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529" y="2565484"/>
            <a:ext cx="157897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25000"/>
            </a:pPr>
            <a:r>
              <a:rPr lang="de-DE" sz="1800" b="1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Person</a:t>
            </a:r>
          </a:p>
          <a:p>
            <a:pPr algn="ctr">
              <a:buSzPct val="25000"/>
            </a:pPr>
            <a:r>
              <a:rPr lang="de-DE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Persönlichkeit</a:t>
            </a:r>
          </a:p>
          <a:p>
            <a:pPr algn="ctr">
              <a:buSzPct val="25000"/>
            </a:pPr>
            <a:r>
              <a:rPr lang="de-DE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Lebensphase</a:t>
            </a:r>
          </a:p>
          <a:p>
            <a:pPr algn="ctr">
              <a:buSzPct val="25000"/>
            </a:pPr>
            <a:r>
              <a:rPr lang="de-DE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Lebensthemen</a:t>
            </a:r>
          </a:p>
          <a:p>
            <a:pPr algn="ctr">
              <a:buSzPct val="25000"/>
            </a:pPr>
            <a:r>
              <a:rPr lang="de-DE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Glaubenssätze</a:t>
            </a:r>
            <a:endParaRPr lang="de-DE" dirty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379500"/>
              </p:ext>
            </p:extLst>
          </p:nvPr>
        </p:nvGraphicFramePr>
        <p:xfrm>
          <a:off x="2275428" y="1343646"/>
          <a:ext cx="462915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4" imgW="16823520" imgH="17860320" progId="CorelDRAW.Graphic.11">
                  <p:embed/>
                </p:oleObj>
              </mc:Choice>
              <mc:Fallback>
                <p:oleObj name="CorelDRAW" r:id="rId4" imgW="16823520" imgH="17860320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5428" y="1343646"/>
                        <a:ext cx="4629150" cy="49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91929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9"/>
          <p:cNvSpPr txBox="1"/>
          <p:nvPr/>
        </p:nvSpPr>
        <p:spPr>
          <a:xfrm>
            <a:off x="323528" y="260649"/>
            <a:ext cx="8532952" cy="57606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accent1"/>
              </a:buClr>
              <a:buSzPct val="25000"/>
            </a:pPr>
            <a:r>
              <a:rPr lang="de-DE" sz="2800" b="0" i="0" u="none" strike="noStrike" cap="none" baseline="0" dirty="0" smtClean="0">
                <a:solidFill>
                  <a:schemeClr val="accent1"/>
                </a:solidFill>
                <a:ea typeface="Questrial"/>
                <a:sym typeface="Questrial"/>
              </a:rPr>
              <a:t>Das</a:t>
            </a:r>
            <a:r>
              <a:rPr lang="de-DE" sz="2800" b="0" i="0" u="none" strike="noStrike" cap="none" dirty="0" smtClean="0">
                <a:solidFill>
                  <a:schemeClr val="accent1"/>
                </a:solidFill>
                <a:ea typeface="Questrial"/>
                <a:sym typeface="Questrial"/>
              </a:rPr>
              <a:t> Diamant Modell exzellenter „Karrieren“</a:t>
            </a:r>
            <a:endParaRPr lang="de-DE" sz="2800" b="0" i="0" u="none" strike="noStrike" cap="none" baseline="0" dirty="0">
              <a:solidFill>
                <a:schemeClr val="accent1"/>
              </a:solidFill>
              <a:ea typeface="Questrial"/>
              <a:sym typeface="Questrial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329746"/>
              </p:ext>
            </p:extLst>
          </p:nvPr>
        </p:nvGraphicFramePr>
        <p:xfrm>
          <a:off x="2131587" y="1718567"/>
          <a:ext cx="4916833" cy="4198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4" imgW="5690520" imgH="4859098" progId="CorelDRAW.Graphic.11">
                  <p:embed/>
                </p:oleObj>
              </mc:Choice>
              <mc:Fallback>
                <p:oleObj name="CorelDRAW" r:id="rId4" imgW="5690520" imgH="4859098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1587" y="1718567"/>
                        <a:ext cx="4916833" cy="4198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2818" y="915752"/>
            <a:ext cx="15183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25000"/>
            </a:pPr>
            <a:r>
              <a:rPr lang="de-DE" sz="1800" b="1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Passion</a:t>
            </a:r>
          </a:p>
          <a:p>
            <a:pPr algn="ctr">
              <a:buSzPct val="25000"/>
            </a:pPr>
            <a:r>
              <a:rPr lang="de-DE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Inneres Anliegen</a:t>
            </a:r>
          </a:p>
          <a:p>
            <a:pPr algn="ctr">
              <a:buSzPct val="25000"/>
            </a:pPr>
            <a:r>
              <a:rPr lang="de-DE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Zentraler </a:t>
            </a:r>
            <a:r>
              <a:rPr lang="de-DE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Wert</a:t>
            </a:r>
            <a:endParaRPr lang="de-DE" dirty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8505" y="2780928"/>
            <a:ext cx="13941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de-DE" sz="1800" b="1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Profession</a:t>
            </a:r>
          </a:p>
          <a:p>
            <a:pPr algn="ctr">
              <a:buSzPct val="25000"/>
            </a:pPr>
            <a:r>
              <a:rPr lang="de-DE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Können</a:t>
            </a:r>
          </a:p>
          <a:p>
            <a:pPr algn="ctr">
              <a:buSzPct val="25000"/>
            </a:pPr>
            <a:r>
              <a:rPr lang="de-DE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Meisterschaft</a:t>
            </a:r>
            <a:endParaRPr lang="de-DE" dirty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hape 603"/>
          <p:cNvSpPr txBox="1">
            <a:spLocks/>
          </p:cNvSpPr>
          <p:nvPr/>
        </p:nvSpPr>
        <p:spPr>
          <a:xfrm>
            <a:off x="3725907" y="3241586"/>
            <a:ext cx="1728192" cy="115212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  <a:buFont typeface="Noto Symbol"/>
              <a:buNone/>
            </a:pPr>
            <a:r>
              <a:rPr lang="de-DE" sz="1800" b="1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Vision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Wirkungsgrad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Bühne</a:t>
            </a:r>
          </a:p>
          <a:p>
            <a:pPr algn="ctr">
              <a:buSzPct val="25000"/>
            </a:pPr>
            <a:endParaRPr lang="de-DE" sz="1800" b="1" dirty="0" smtClean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estrial"/>
            </a:endParaRPr>
          </a:p>
          <a:p>
            <a:pPr algn="ctr">
              <a:buFont typeface="Noto Symbol"/>
              <a:buNone/>
            </a:pPr>
            <a:endParaRPr lang="de-DE" sz="1800" b="1" dirty="0" smtClean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estrial"/>
            </a:endParaRPr>
          </a:p>
          <a:p>
            <a:pPr algn="ctr">
              <a:buFont typeface="Noto Symbol"/>
              <a:buNone/>
            </a:pPr>
            <a:endParaRPr lang="de-DE" sz="1800" b="1" dirty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estrial"/>
            </a:endParaRPr>
          </a:p>
        </p:txBody>
      </p:sp>
      <p:sp>
        <p:nvSpPr>
          <p:cNvPr id="17" name="Shape 603"/>
          <p:cNvSpPr txBox="1">
            <a:spLocks/>
          </p:cNvSpPr>
          <p:nvPr/>
        </p:nvSpPr>
        <p:spPr>
          <a:xfrm>
            <a:off x="3545887" y="5881405"/>
            <a:ext cx="2088232" cy="9715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  <a:buFont typeface="Noto Symbol"/>
              <a:buNone/>
            </a:pPr>
            <a:r>
              <a:rPr lang="de-DE" sz="1800" b="1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Rolle/Funktion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Anforderung</a:t>
            </a:r>
          </a:p>
          <a:p>
            <a:pPr algn="ctr">
              <a:buSzPct val="25000"/>
            </a:pPr>
            <a:r>
              <a:rPr lang="de-DE" sz="140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Ausfüllung</a:t>
            </a:r>
            <a:endParaRPr lang="de-DE" sz="1400" dirty="0" smtClean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est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529" y="2565484"/>
            <a:ext cx="157897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25000"/>
            </a:pPr>
            <a:r>
              <a:rPr lang="de-DE" sz="1800" b="1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Person</a:t>
            </a:r>
          </a:p>
          <a:p>
            <a:pPr algn="ctr">
              <a:buSzPct val="25000"/>
            </a:pPr>
            <a:r>
              <a:rPr lang="de-DE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Persönlichkeit</a:t>
            </a:r>
          </a:p>
          <a:p>
            <a:pPr algn="ctr">
              <a:buSzPct val="25000"/>
            </a:pPr>
            <a:r>
              <a:rPr lang="de-DE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Lebensphase</a:t>
            </a:r>
          </a:p>
          <a:p>
            <a:pPr algn="ctr">
              <a:buSzPct val="25000"/>
            </a:pPr>
            <a:r>
              <a:rPr lang="de-DE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Lebensthemen</a:t>
            </a:r>
          </a:p>
          <a:p>
            <a:pPr algn="ctr">
              <a:buSzPct val="25000"/>
            </a:pPr>
            <a:r>
              <a:rPr lang="de-DE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Glaubenssätze</a:t>
            </a:r>
            <a:endParaRPr lang="de-DE" dirty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444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Englisch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39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3" name="Group 4"/>
          <p:cNvGrpSpPr>
            <a:grpSpLocks/>
          </p:cNvGrpSpPr>
          <p:nvPr/>
        </p:nvGrpSpPr>
        <p:grpSpPr bwMode="auto">
          <a:xfrm>
            <a:off x="1116013" y="908050"/>
            <a:ext cx="6911975" cy="5445125"/>
            <a:chOff x="1043608" y="966605"/>
            <a:chExt cx="6912768" cy="5444362"/>
          </a:xfrm>
        </p:grpSpPr>
        <p:pic>
          <p:nvPicPr>
            <p:cNvPr id="100356" name="Bild 11" descr="UBS_Diamant_Dreieck_iStock_000025423602_Mediu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966605"/>
              <a:ext cx="6912768" cy="544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ierung 16"/>
            <p:cNvGrpSpPr/>
            <p:nvPr/>
          </p:nvGrpSpPr>
          <p:grpSpPr>
            <a:xfrm>
              <a:off x="1115616" y="1038607"/>
              <a:ext cx="6804248" cy="4105625"/>
              <a:chOff x="977976" y="1846323"/>
              <a:chExt cx="7156023" cy="929221"/>
            </a:xfrm>
            <a:solidFill>
              <a:srgbClr val="002060">
                <a:alpha val="40000"/>
              </a:srgbClr>
            </a:solidFill>
          </p:grpSpPr>
          <p:sp>
            <p:nvSpPr>
              <p:cNvPr id="13" name="Textfeld 12"/>
              <p:cNvSpPr txBox="1"/>
              <p:nvPr/>
            </p:nvSpPr>
            <p:spPr>
              <a:xfrm>
                <a:off x="4461591" y="2058191"/>
                <a:ext cx="3672408" cy="11842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ct val="25000"/>
                  <a:defRPr/>
                </a:pPr>
                <a:r>
                  <a:rPr lang="de-DE" sz="2800" kern="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Questrial"/>
                    <a:rtl val="0"/>
                  </a:rPr>
                  <a:t>Brilliant</a:t>
                </a:r>
                <a:endParaRPr lang="de-DE" sz="2800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  <a:rtl val="0"/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2719784" y="2657124"/>
                <a:ext cx="3672408" cy="11842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ct val="25000"/>
                  <a:defRPr/>
                </a:pPr>
                <a:r>
                  <a:rPr lang="de-DE" sz="2800" kern="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Questrial"/>
                    <a:rtl val="0"/>
                  </a:rPr>
                  <a:t>Pure</a:t>
                </a: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977976" y="2204868"/>
                <a:ext cx="3672408" cy="11842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ct val="25000"/>
                  <a:defRPr/>
                </a:pPr>
                <a:r>
                  <a:rPr lang="de-DE" sz="2800" kern="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Questrial"/>
                    <a:rtl val="0"/>
                  </a:rPr>
                  <a:t>Indestructible</a:t>
                </a:r>
                <a:endParaRPr lang="de-DE" sz="2800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  <a:rtl val="0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977976" y="1846323"/>
                <a:ext cx="4543846" cy="11842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ct val="25000"/>
                  <a:defRPr/>
                </a:pPr>
                <a:r>
                  <a:rPr lang="de-DE" sz="2800" kern="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Questrial"/>
                    <a:rtl val="0"/>
                  </a:rPr>
                  <a:t>Timeless</a:t>
                </a:r>
                <a:r>
                  <a:rPr lang="de-DE" sz="2800" kern="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Questrial"/>
                    <a:rtl val="0"/>
                  </a:rPr>
                  <a:t> </a:t>
                </a:r>
              </a:p>
            </p:txBody>
          </p:sp>
        </p:grpSp>
      </p:grpSp>
      <p:sp>
        <p:nvSpPr>
          <p:cNvPr id="100354" name="Shape 549"/>
          <p:cNvSpPr txBox="1">
            <a:spLocks noChangeArrowheads="1"/>
          </p:cNvSpPr>
          <p:nvPr/>
        </p:nvSpPr>
        <p:spPr bwMode="auto">
          <a:xfrm>
            <a:off x="323850" y="260350"/>
            <a:ext cx="8532813" cy="5762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25000"/>
            </a:pPr>
            <a:r>
              <a:rPr lang="de-DE" sz="2800">
                <a:solidFill>
                  <a:schemeClr val="accent1"/>
                </a:solidFill>
                <a:cs typeface="Questrial" charset="0"/>
                <a:sym typeface="Questrial" charset="0"/>
              </a:rPr>
              <a:t>Identity: The Diamond</a:t>
            </a:r>
          </a:p>
        </p:txBody>
      </p:sp>
      <p:sp>
        <p:nvSpPr>
          <p:cNvPr id="100355" name="Textfeld 17"/>
          <p:cNvSpPr txBox="1">
            <a:spLocks noChangeArrowheads="1"/>
          </p:cNvSpPr>
          <p:nvPr/>
        </p:nvSpPr>
        <p:spPr bwMode="auto">
          <a:xfrm>
            <a:off x="4500563" y="5732463"/>
            <a:ext cx="3490912" cy="523875"/>
          </a:xfrm>
          <a:prstGeom prst="rect">
            <a:avLst/>
          </a:prstGeom>
          <a:solidFill>
            <a:srgbClr val="0020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25000"/>
            </a:pPr>
            <a:r>
              <a:rPr lang="de-DE" sz="2800">
                <a:solidFill>
                  <a:schemeClr val="bg1"/>
                </a:solidFill>
                <a:latin typeface="Tahoma" charset="0"/>
                <a:cs typeface="Tahoma" charset="0"/>
                <a:sym typeface="Questrial" charset="0"/>
              </a:rPr>
              <a:t>Can be refined</a:t>
            </a:r>
          </a:p>
        </p:txBody>
      </p:sp>
    </p:spTree>
    <p:extLst>
      <p:ext uri="{BB962C8B-B14F-4D97-AF65-F5344CB8AC3E}">
        <p14:creationId xmlns:p14="http://schemas.microsoft.com/office/powerpoint/2010/main" val="375522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IROS_Workbook_Kompakt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Macintosh PowerPoint</Application>
  <PresentationFormat>Bildschirmpräsentation (4:3)</PresentationFormat>
  <Paragraphs>151</Paragraphs>
  <Slides>10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KAIROS_Workbook_Kompakt</vt:lpstr>
      <vt:lpstr>CorelDRAW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Englisch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Older and wiser? How we become better mentors</dc:title>
  <dc:creator>Ghostfrog</dc:creator>
  <cp:lastModifiedBy>Ursula M. Wagner</cp:lastModifiedBy>
  <cp:revision>195</cp:revision>
  <cp:lastPrinted>2015-05-04T13:33:02Z</cp:lastPrinted>
  <dcterms:modified xsi:type="dcterms:W3CDTF">2015-12-08T07:28:07Z</dcterms:modified>
</cp:coreProperties>
</file>